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1"/>
  </p:notesMasterIdLst>
  <p:sldIdLst>
    <p:sldId id="270" r:id="rId2"/>
    <p:sldId id="290" r:id="rId3"/>
    <p:sldId id="257" r:id="rId4"/>
    <p:sldId id="271" r:id="rId5"/>
    <p:sldId id="277" r:id="rId6"/>
    <p:sldId id="272" r:id="rId7"/>
    <p:sldId id="274" r:id="rId8"/>
    <p:sldId id="273" r:id="rId9"/>
    <p:sldId id="275" r:id="rId10"/>
    <p:sldId id="276" r:id="rId11"/>
    <p:sldId id="278" r:id="rId12"/>
    <p:sldId id="279" r:id="rId13"/>
    <p:sldId id="280" r:id="rId14"/>
    <p:sldId id="281" r:id="rId15"/>
    <p:sldId id="282" r:id="rId16"/>
    <p:sldId id="283" r:id="rId17"/>
    <p:sldId id="284" r:id="rId18"/>
    <p:sldId id="285" r:id="rId19"/>
    <p:sldId id="2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55"/>
    <p:restoredTop sz="94706"/>
  </p:normalViewPr>
  <p:slideViewPr>
    <p:cSldViewPr snapToGrid="0" snapToObjects="1">
      <p:cViewPr varScale="1">
        <p:scale>
          <a:sx n="78" d="100"/>
          <a:sy n="78" d="100"/>
        </p:scale>
        <p:origin x="192"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680F7-3E69-414B-8B37-03C8B2618F3D}" type="datetimeFigureOut">
              <a:rPr lang="es-ES" smtClean="0"/>
              <a:t>7/1/20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6DDEE3-949A-4747-83CB-794757907E8C}" type="slidenum">
              <a:rPr lang="es-ES" smtClean="0"/>
              <a:t>‹Nº›</a:t>
            </a:fld>
            <a:endParaRPr lang="es-ES"/>
          </a:p>
        </p:txBody>
      </p:sp>
    </p:spTree>
    <p:extLst>
      <p:ext uri="{BB962C8B-B14F-4D97-AF65-F5344CB8AC3E}">
        <p14:creationId xmlns:p14="http://schemas.microsoft.com/office/powerpoint/2010/main" val="1291125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3DCE8F5-1341-475C-BF40-2E24D91E8058}" type="slidenum">
              <a:rPr lang="es-ES" smtClean="0"/>
              <a:t>1</a:t>
            </a:fld>
            <a:endParaRPr lang="es-ES"/>
          </a:p>
        </p:txBody>
      </p:sp>
    </p:spTree>
    <p:extLst>
      <p:ext uri="{BB962C8B-B14F-4D97-AF65-F5344CB8AC3E}">
        <p14:creationId xmlns:p14="http://schemas.microsoft.com/office/powerpoint/2010/main" val="1447856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3DCE8F5-1341-475C-BF40-2E24D91E8058}" type="slidenum">
              <a:rPr lang="es-ES" smtClean="0"/>
              <a:t>19</a:t>
            </a:fld>
            <a:endParaRPr lang="es-ES"/>
          </a:p>
        </p:txBody>
      </p:sp>
    </p:spTree>
    <p:extLst>
      <p:ext uri="{BB962C8B-B14F-4D97-AF65-F5344CB8AC3E}">
        <p14:creationId xmlns:p14="http://schemas.microsoft.com/office/powerpoint/2010/main" val="47227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3284890-85D2-4D7B-8EF5-15A9C1DB8F42}" type="datetimeFigureOut">
              <a:rPr lang="en-US" smtClean="0"/>
              <a:t>1/7/20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FAB73BC-B049-4115-A692-8D63A059BFB8}" type="slidenum">
              <a:rPr lang="en-US" smtClean="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8625293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1745363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825176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Portada">
    <p:spTree>
      <p:nvGrpSpPr>
        <p:cNvPr id="1" name=""/>
        <p:cNvGrpSpPr/>
        <p:nvPr/>
      </p:nvGrpSpPr>
      <p:grpSpPr>
        <a:xfrm>
          <a:off x="0" y="0"/>
          <a:ext cx="0" cy="0"/>
          <a:chOff x="0" y="0"/>
          <a:chExt cx="0" cy="0"/>
        </a:xfrm>
      </p:grpSpPr>
      <p:sp>
        <p:nvSpPr>
          <p:cNvPr id="36" name="Rectángulo 35">
            <a:extLst>
              <a:ext uri="{FF2B5EF4-FFF2-40B4-BE49-F238E27FC236}">
                <a16:creationId xmlns:a16="http://schemas.microsoft.com/office/drawing/2014/main" id="{F63C6AD2-C991-4548-924C-6CC660667895}"/>
              </a:ext>
            </a:extLst>
          </p:cNvPr>
          <p:cNvSpPr/>
          <p:nvPr userDrawn="1"/>
        </p:nvSpPr>
        <p:spPr>
          <a:xfrm>
            <a:off x="0" y="4837454"/>
            <a:ext cx="12192000" cy="2024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Marcador de posición de imagen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a:off x="0" y="1"/>
            <a:ext cx="12191999" cy="4837454"/>
          </a:xfrm>
          <a:solidFill>
            <a:schemeClr val="bg1">
              <a:lumMod val="95000"/>
            </a:schemeClr>
          </a:solidFill>
        </p:spPr>
        <p:txBody>
          <a:bodyPr lIns="360000" tIns="360000" rtlCol="0" anchor="t"/>
          <a:lstStyle>
            <a:lvl1pPr marL="0" indent="0" algn="l">
              <a:buNone/>
              <a:defRPr sz="1600" i="1">
                <a:latin typeface="Times New Roman" panose="02020603050405020304" pitchFamily="18" charset="0"/>
                <a:cs typeface="Times New Roman" panose="02020603050405020304" pitchFamily="18" charset="0"/>
              </a:defRPr>
            </a:lvl1pPr>
          </a:lstStyle>
          <a:p>
            <a:pPr rtl="0"/>
            <a:r>
              <a:rPr lang="es-ES" noProof="0"/>
              <a:t>Inserte o arrastre y coloque su imagen</a:t>
            </a:r>
          </a:p>
        </p:txBody>
      </p:sp>
      <p:sp>
        <p:nvSpPr>
          <p:cNvPr id="2" name="Título 1">
            <a:extLst>
              <a:ext uri="{FF2B5EF4-FFF2-40B4-BE49-F238E27FC236}">
                <a16:creationId xmlns:a16="http://schemas.microsoft.com/office/drawing/2014/main" id="{8487E03C-DE68-4CE8-A7F1-B9DD28846BC8}"/>
              </a:ext>
            </a:extLst>
          </p:cNvPr>
          <p:cNvSpPr>
            <a:spLocks noGrp="1"/>
          </p:cNvSpPr>
          <p:nvPr userDrawn="1">
            <p:ph type="ctrTitle"/>
          </p:nvPr>
        </p:nvSpPr>
        <p:spPr>
          <a:xfrm>
            <a:off x="617704" y="5211721"/>
            <a:ext cx="4371792" cy="1128778"/>
          </a:xfrm>
        </p:spPr>
        <p:txBody>
          <a:bodyPr rtlCol="0" anchor="b"/>
          <a:lstStyle>
            <a:lvl1pPr algn="l">
              <a:defRPr sz="4000"/>
            </a:lvl1pPr>
          </a:lstStyle>
          <a:p>
            <a:pPr rtl="0"/>
            <a:r>
              <a:rPr lang="es-ES" noProof="0"/>
              <a:t>Haga clic para modificar el estilo de título del patrón</a:t>
            </a:r>
          </a:p>
        </p:txBody>
      </p:sp>
      <p:grpSp>
        <p:nvGrpSpPr>
          <p:cNvPr id="29" name="Grupo 28" title="Marco de imagen de papel">
            <a:extLst>
              <a:ext uri="{FF2B5EF4-FFF2-40B4-BE49-F238E27FC236}">
                <a16:creationId xmlns:a16="http://schemas.microsoft.com/office/drawing/2014/main" id="{677AFB22-6742-41C4-82FB-C4AE9A030367}"/>
              </a:ext>
            </a:extLst>
          </p:cNvPr>
          <p:cNvGrpSpPr/>
          <p:nvPr userDrawn="1"/>
        </p:nvGrpSpPr>
        <p:grpSpPr>
          <a:xfrm rot="21295767">
            <a:off x="5213054" y="1125704"/>
            <a:ext cx="3474160" cy="4337342"/>
            <a:chOff x="4636201" y="-1745975"/>
            <a:chExt cx="3474160" cy="4337342"/>
          </a:xfrm>
        </p:grpSpPr>
        <p:sp>
          <p:nvSpPr>
            <p:cNvPr id="15" name="Paralelogramo 14">
              <a:extLst>
                <a:ext uri="{FF2B5EF4-FFF2-40B4-BE49-F238E27FC236}">
                  <a16:creationId xmlns:a16="http://schemas.microsoft.com/office/drawing/2014/main" id="{AD8B2DCC-383E-4DE2-8D64-D0FDAAAFBD66}"/>
                </a:ext>
              </a:extLst>
            </p:cNvPr>
            <p:cNvSpPr/>
            <p:nvPr userDrawn="1"/>
          </p:nvSpPr>
          <p:spPr>
            <a:xfrm rot="5400000">
              <a:off x="4813604" y="-705389"/>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6" name="Rectángulo: Esquinas redondeadas 15">
              <a:extLst>
                <a:ext uri="{FF2B5EF4-FFF2-40B4-BE49-F238E27FC236}">
                  <a16:creationId xmlns:a16="http://schemas.microsoft.com/office/drawing/2014/main" id="{0BB3C4F0-6068-487E-B600-33DB85DB06FD}"/>
                </a:ext>
              </a:extLst>
            </p:cNvPr>
            <p:cNvSpPr/>
            <p:nvPr userDrawn="1"/>
          </p:nvSpPr>
          <p:spPr>
            <a:xfrm>
              <a:off x="4636201" y="-1745975"/>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18" name="Marcador de posición de imagen 17">
            <a:extLst>
              <a:ext uri="{FF2B5EF4-FFF2-40B4-BE49-F238E27FC236}">
                <a16:creationId xmlns:a16="http://schemas.microsoft.com/office/drawing/2014/main" id="{F2D0CD35-6F93-431A-997D-F16BD6DEDEE6}"/>
              </a:ext>
            </a:extLst>
          </p:cNvPr>
          <p:cNvSpPr>
            <a:spLocks noGrp="1"/>
          </p:cNvSpPr>
          <p:nvPr userDrawn="1">
            <p:ph type="pic" sz="quarter" idx="11" hasCustomPrompt="1"/>
          </p:nvPr>
        </p:nvSpPr>
        <p:spPr>
          <a:xfrm rot="21295767">
            <a:off x="5415274" y="1374875"/>
            <a:ext cx="2736000" cy="2880000"/>
          </a:xfrm>
          <a:solidFill>
            <a:schemeClr val="tx1">
              <a:lumMod val="75000"/>
              <a:lumOff val="25000"/>
            </a:schemeClr>
          </a:solidFill>
          <a:effectLst>
            <a:innerShdw blurRad="25400" dist="12700" dir="13500000">
              <a:prstClr val="black">
                <a:alpha val="16000"/>
              </a:prstClr>
            </a:innerShdw>
          </a:effectLst>
        </p:spPr>
        <p:txBody>
          <a:bodyPr lIns="180000" rIns="180000" rtlCol="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3" name="Subtítulo 2">
            <a:extLst>
              <a:ext uri="{FF2B5EF4-FFF2-40B4-BE49-F238E27FC236}">
                <a16:creationId xmlns:a16="http://schemas.microsoft.com/office/drawing/2014/main" id="{7EEE8855-FE55-4351-B21B-FE33CB8050C1}"/>
              </a:ext>
            </a:extLst>
          </p:cNvPr>
          <p:cNvSpPr>
            <a:spLocks noGrp="1"/>
          </p:cNvSpPr>
          <p:nvPr userDrawn="1">
            <p:ph type="subTitle" idx="1" hasCustomPrompt="1"/>
          </p:nvPr>
        </p:nvSpPr>
        <p:spPr>
          <a:xfrm>
            <a:off x="5461705" y="5313140"/>
            <a:ext cx="2178405" cy="1120015"/>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grpSp>
        <p:nvGrpSpPr>
          <p:cNvPr id="32" name="Grupo 31" title="Marco de imagen de papel">
            <a:extLst>
              <a:ext uri="{FF2B5EF4-FFF2-40B4-BE49-F238E27FC236}">
                <a16:creationId xmlns:a16="http://schemas.microsoft.com/office/drawing/2014/main" id="{66FB9647-A9A4-4596-ABCF-E53AFFCAFB9F}"/>
              </a:ext>
            </a:extLst>
          </p:cNvPr>
          <p:cNvGrpSpPr/>
          <p:nvPr userDrawn="1"/>
        </p:nvGrpSpPr>
        <p:grpSpPr>
          <a:xfrm>
            <a:off x="8294018" y="401177"/>
            <a:ext cx="2847409" cy="3554872"/>
            <a:chOff x="12781483" y="-1318991"/>
            <a:chExt cx="3132150" cy="3910359"/>
          </a:xfrm>
        </p:grpSpPr>
        <p:sp>
          <p:nvSpPr>
            <p:cNvPr id="26" name="Paralelogramo 25">
              <a:extLst>
                <a:ext uri="{FF2B5EF4-FFF2-40B4-BE49-F238E27FC236}">
                  <a16:creationId xmlns:a16="http://schemas.microsoft.com/office/drawing/2014/main" id="{D6736371-3F18-4CDB-9DA9-9261F0E208A2}"/>
                </a:ext>
              </a:extLst>
            </p:cNvPr>
            <p:cNvSpPr/>
            <p:nvPr userDrawn="1"/>
          </p:nvSpPr>
          <p:spPr>
            <a:xfrm rot="5400000">
              <a:off x="12941422" y="-380844"/>
              <a:ext cx="2903066" cy="3041357"/>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Esquinas redondeadas 26">
              <a:extLst>
                <a:ext uri="{FF2B5EF4-FFF2-40B4-BE49-F238E27FC236}">
                  <a16:creationId xmlns:a16="http://schemas.microsoft.com/office/drawing/2014/main" id="{F9506654-1D1A-4961-B4A5-37A49D6CA565}"/>
                </a:ext>
              </a:extLst>
            </p:cNvPr>
            <p:cNvSpPr/>
            <p:nvPr userDrawn="1"/>
          </p:nvSpPr>
          <p:spPr>
            <a:xfrm>
              <a:off x="12781483" y="-1318991"/>
              <a:ext cx="2903066" cy="352540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22" name="Marcador de posición de imagen 21">
            <a:extLst>
              <a:ext uri="{FF2B5EF4-FFF2-40B4-BE49-F238E27FC236}">
                <a16:creationId xmlns:a16="http://schemas.microsoft.com/office/drawing/2014/main" id="{9C367D40-BB87-4803-BDBA-AC460F1244D6}"/>
              </a:ext>
            </a:extLst>
          </p:cNvPr>
          <p:cNvSpPr>
            <a:spLocks noGrp="1"/>
          </p:cNvSpPr>
          <p:nvPr userDrawn="1">
            <p:ph type="pic" sz="quarter" idx="13" hasCustomPrompt="1"/>
          </p:nvPr>
        </p:nvSpPr>
        <p:spPr>
          <a:xfrm>
            <a:off x="8481972" y="577143"/>
            <a:ext cx="2242416" cy="2360438"/>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600" i="1" dirty="0">
                <a:solidFill>
                  <a:schemeClr val="bg1"/>
                </a:solidFill>
                <a:latin typeface="Times New Roman" panose="02020603050405020304" pitchFamily="18" charset="0"/>
                <a:cs typeface="Times New Roman" panose="02020603050405020304" pitchFamily="18" charset="0"/>
              </a:defRPr>
            </a:lvl1pPr>
          </a:lstStyle>
          <a:p>
            <a:pPr marL="263525" lvl="0" indent="-263525" algn="ctr" rtl="0"/>
            <a:r>
              <a:rPr lang="es-ES" noProof="0"/>
              <a:t>Inserte o arrastre y coloque su foto</a:t>
            </a:r>
          </a:p>
        </p:txBody>
      </p:sp>
      <p:grpSp>
        <p:nvGrpSpPr>
          <p:cNvPr id="33" name="Grupo 32" title="Marco de imagen de papel">
            <a:extLst>
              <a:ext uri="{FF2B5EF4-FFF2-40B4-BE49-F238E27FC236}">
                <a16:creationId xmlns:a16="http://schemas.microsoft.com/office/drawing/2014/main" id="{8E420E19-DB68-48C3-A1A6-532E242347B9}"/>
              </a:ext>
            </a:extLst>
          </p:cNvPr>
          <p:cNvGrpSpPr/>
          <p:nvPr userDrawn="1"/>
        </p:nvGrpSpPr>
        <p:grpSpPr>
          <a:xfrm rot="182524">
            <a:off x="8625708" y="3010143"/>
            <a:ext cx="2699564" cy="3418505"/>
            <a:chOff x="8372395" y="-1103087"/>
            <a:chExt cx="2969520" cy="3760355"/>
          </a:xfrm>
        </p:grpSpPr>
        <p:sp>
          <p:nvSpPr>
            <p:cNvPr id="23" name="Paralelogramo 22">
              <a:extLst>
                <a:ext uri="{FF2B5EF4-FFF2-40B4-BE49-F238E27FC236}">
                  <a16:creationId xmlns:a16="http://schemas.microsoft.com/office/drawing/2014/main" id="{4995FC4C-C131-4103-8A8B-43882EF084F5}"/>
                </a:ext>
              </a:extLst>
            </p:cNvPr>
            <p:cNvSpPr/>
            <p:nvPr userDrawn="1"/>
          </p:nvSpPr>
          <p:spPr>
            <a:xfrm rot="16200000" flipH="1">
              <a:off x="8437722" y="-150836"/>
              <a:ext cx="2742777" cy="287343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Rectángulo: Esquinas redondeadas 23">
              <a:extLst>
                <a:ext uri="{FF2B5EF4-FFF2-40B4-BE49-F238E27FC236}">
                  <a16:creationId xmlns:a16="http://schemas.microsoft.com/office/drawing/2014/main" id="{7196844A-D143-4ECC-8931-C09D2B29B259}"/>
                </a:ext>
              </a:extLst>
            </p:cNvPr>
            <p:cNvSpPr/>
            <p:nvPr userDrawn="1"/>
          </p:nvSpPr>
          <p:spPr>
            <a:xfrm>
              <a:off x="8599138" y="-1103087"/>
              <a:ext cx="2742777" cy="3330757"/>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20" name="Marcador de posición de imagen 19">
            <a:extLst>
              <a:ext uri="{FF2B5EF4-FFF2-40B4-BE49-F238E27FC236}">
                <a16:creationId xmlns:a16="http://schemas.microsoft.com/office/drawing/2014/main" id="{8BC2FA13-02E5-4A0C-BA55-439D723E00C8}"/>
              </a:ext>
            </a:extLst>
          </p:cNvPr>
          <p:cNvSpPr>
            <a:spLocks noGrp="1"/>
          </p:cNvSpPr>
          <p:nvPr userDrawn="1">
            <p:ph type="pic" sz="quarter" idx="12" hasCustomPrompt="1"/>
          </p:nvPr>
        </p:nvSpPr>
        <p:spPr>
          <a:xfrm rot="182524">
            <a:off x="9041958" y="3196542"/>
            <a:ext cx="2118605" cy="2230110"/>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600" i="1" dirty="0">
                <a:solidFill>
                  <a:schemeClr val="bg1"/>
                </a:solidFill>
                <a:latin typeface="Times New Roman" panose="02020603050405020304" pitchFamily="18" charset="0"/>
                <a:cs typeface="Times New Roman" panose="02020603050405020304" pitchFamily="18" charset="0"/>
              </a:defRPr>
            </a:lvl1pPr>
          </a:lstStyle>
          <a:p>
            <a:pPr marL="263525" lvl="0" indent="-263525" algn="ctr" rtl="0"/>
            <a:r>
              <a:rPr lang="es-ES" noProof="0"/>
              <a:t>Inserte o arrastre y coloque su foto</a:t>
            </a:r>
          </a:p>
        </p:txBody>
      </p:sp>
    </p:spTree>
    <p:extLst>
      <p:ext uri="{BB962C8B-B14F-4D97-AF65-F5344CB8AC3E}">
        <p14:creationId xmlns:p14="http://schemas.microsoft.com/office/powerpoint/2010/main" val="254718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apositiva de agradecimiento">
    <p:spTree>
      <p:nvGrpSpPr>
        <p:cNvPr id="1" name=""/>
        <p:cNvGrpSpPr/>
        <p:nvPr/>
      </p:nvGrpSpPr>
      <p:grpSpPr>
        <a:xfrm>
          <a:off x="0" y="0"/>
          <a:ext cx="0" cy="0"/>
          <a:chOff x="0" y="0"/>
          <a:chExt cx="0" cy="0"/>
        </a:xfrm>
      </p:grpSpPr>
      <p:sp>
        <p:nvSpPr>
          <p:cNvPr id="36" name="Rectángulo 35">
            <a:extLst>
              <a:ext uri="{FF2B5EF4-FFF2-40B4-BE49-F238E27FC236}">
                <a16:creationId xmlns:a16="http://schemas.microsoft.com/office/drawing/2014/main" id="{F63C6AD2-C991-4548-924C-6CC660667895}"/>
              </a:ext>
            </a:extLst>
          </p:cNvPr>
          <p:cNvSpPr/>
          <p:nvPr userDrawn="1"/>
        </p:nvSpPr>
        <p:spPr>
          <a:xfrm>
            <a:off x="0" y="4837454"/>
            <a:ext cx="12192000" cy="20247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Marcador de posición de imagen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a:off x="0" y="1"/>
            <a:ext cx="12191999" cy="4837454"/>
          </a:xfrm>
          <a:solidFill>
            <a:schemeClr val="bg1">
              <a:lumMod val="95000"/>
            </a:schemeClr>
          </a:solidFill>
        </p:spPr>
        <p:txBody>
          <a:bodyPr lIns="360000" tIns="360000" rtlCol="0" anchor="t"/>
          <a:lstStyle>
            <a:lvl1pPr marL="0" indent="0" algn="l">
              <a:buNone/>
              <a:defRPr sz="1600" i="1">
                <a:latin typeface="Times New Roman" panose="02020603050405020304" pitchFamily="18" charset="0"/>
                <a:cs typeface="Times New Roman" panose="02020603050405020304" pitchFamily="18" charset="0"/>
              </a:defRPr>
            </a:lvl1pPr>
          </a:lstStyle>
          <a:p>
            <a:pPr rtl="0"/>
            <a:r>
              <a:rPr lang="es-ES" noProof="0"/>
              <a:t>Inserte o arrastre y coloque su imagen</a:t>
            </a:r>
          </a:p>
        </p:txBody>
      </p:sp>
      <p:sp>
        <p:nvSpPr>
          <p:cNvPr id="2" name="Título 1">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617704" y="5211721"/>
            <a:ext cx="2845036" cy="1128778"/>
          </a:xfrm>
        </p:spPr>
        <p:txBody>
          <a:bodyPr rtlCol="0" anchor="b"/>
          <a:lstStyle>
            <a:lvl1pPr algn="l">
              <a:defRPr sz="4000">
                <a:solidFill>
                  <a:schemeClr val="bg1"/>
                </a:solidFill>
              </a:defRPr>
            </a:lvl1pPr>
          </a:lstStyle>
          <a:p>
            <a:pPr rtl="0"/>
            <a:r>
              <a:rPr lang="es-ES" noProof="0"/>
              <a:t>Gracias</a:t>
            </a:r>
          </a:p>
        </p:txBody>
      </p:sp>
      <p:grpSp>
        <p:nvGrpSpPr>
          <p:cNvPr id="29" name="Grupo 28" title="Marco de imagen de papel">
            <a:extLst>
              <a:ext uri="{FF2B5EF4-FFF2-40B4-BE49-F238E27FC236}">
                <a16:creationId xmlns:a16="http://schemas.microsoft.com/office/drawing/2014/main" id="{677AFB22-6742-41C4-82FB-C4AE9A030367}"/>
              </a:ext>
            </a:extLst>
          </p:cNvPr>
          <p:cNvGrpSpPr/>
          <p:nvPr userDrawn="1"/>
        </p:nvGrpSpPr>
        <p:grpSpPr>
          <a:xfrm rot="21295767">
            <a:off x="5213054" y="1125704"/>
            <a:ext cx="3474160" cy="4337342"/>
            <a:chOff x="4636201" y="-1745975"/>
            <a:chExt cx="3474160" cy="4337342"/>
          </a:xfrm>
        </p:grpSpPr>
        <p:sp>
          <p:nvSpPr>
            <p:cNvPr id="15" name="Paralelogramo 14">
              <a:extLst>
                <a:ext uri="{FF2B5EF4-FFF2-40B4-BE49-F238E27FC236}">
                  <a16:creationId xmlns:a16="http://schemas.microsoft.com/office/drawing/2014/main" id="{AD8B2DCC-383E-4DE2-8D64-D0FDAAAFBD66}"/>
                </a:ext>
              </a:extLst>
            </p:cNvPr>
            <p:cNvSpPr/>
            <p:nvPr userDrawn="1"/>
          </p:nvSpPr>
          <p:spPr>
            <a:xfrm rot="5400000">
              <a:off x="4813604" y="-705389"/>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6" name="Rectángulo: Esquinas redondeadas 15">
              <a:extLst>
                <a:ext uri="{FF2B5EF4-FFF2-40B4-BE49-F238E27FC236}">
                  <a16:creationId xmlns:a16="http://schemas.microsoft.com/office/drawing/2014/main" id="{0BB3C4F0-6068-487E-B600-33DB85DB06FD}"/>
                </a:ext>
              </a:extLst>
            </p:cNvPr>
            <p:cNvSpPr/>
            <p:nvPr userDrawn="1"/>
          </p:nvSpPr>
          <p:spPr>
            <a:xfrm>
              <a:off x="4636201" y="-1745975"/>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18" name="Marcador de posición de imagen 17">
            <a:extLst>
              <a:ext uri="{FF2B5EF4-FFF2-40B4-BE49-F238E27FC236}">
                <a16:creationId xmlns:a16="http://schemas.microsoft.com/office/drawing/2014/main" id="{F2D0CD35-6F93-431A-997D-F16BD6DEDEE6}"/>
              </a:ext>
            </a:extLst>
          </p:cNvPr>
          <p:cNvSpPr>
            <a:spLocks noGrp="1"/>
          </p:cNvSpPr>
          <p:nvPr userDrawn="1">
            <p:ph type="pic" sz="quarter" idx="11" hasCustomPrompt="1"/>
          </p:nvPr>
        </p:nvSpPr>
        <p:spPr>
          <a:xfrm rot="21295767">
            <a:off x="5415274" y="1374875"/>
            <a:ext cx="2736000" cy="2880000"/>
          </a:xfrm>
          <a:solidFill>
            <a:schemeClr val="tx1">
              <a:lumMod val="75000"/>
              <a:lumOff val="25000"/>
            </a:schemeClr>
          </a:solidFill>
          <a:effectLst>
            <a:innerShdw blurRad="25400" dist="12700" dir="13500000">
              <a:prstClr val="black">
                <a:alpha val="16000"/>
              </a:prstClr>
            </a:innerShdw>
          </a:effectLst>
        </p:spPr>
        <p:txBody>
          <a:bodyPr lIns="180000" rIns="180000" rtlCol="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grpSp>
        <p:nvGrpSpPr>
          <p:cNvPr id="32" name="Grupo 31" title="Marco de imagen de papel">
            <a:extLst>
              <a:ext uri="{FF2B5EF4-FFF2-40B4-BE49-F238E27FC236}">
                <a16:creationId xmlns:a16="http://schemas.microsoft.com/office/drawing/2014/main" id="{66FB9647-A9A4-4596-ABCF-E53AFFCAFB9F}"/>
              </a:ext>
            </a:extLst>
          </p:cNvPr>
          <p:cNvGrpSpPr/>
          <p:nvPr userDrawn="1"/>
        </p:nvGrpSpPr>
        <p:grpSpPr>
          <a:xfrm>
            <a:off x="8294018" y="401177"/>
            <a:ext cx="2847409" cy="3554872"/>
            <a:chOff x="12781483" y="-1318991"/>
            <a:chExt cx="3132150" cy="3910359"/>
          </a:xfrm>
        </p:grpSpPr>
        <p:sp>
          <p:nvSpPr>
            <p:cNvPr id="26" name="Paralelogramo 25">
              <a:extLst>
                <a:ext uri="{FF2B5EF4-FFF2-40B4-BE49-F238E27FC236}">
                  <a16:creationId xmlns:a16="http://schemas.microsoft.com/office/drawing/2014/main" id="{D6736371-3F18-4CDB-9DA9-9261F0E208A2}"/>
                </a:ext>
              </a:extLst>
            </p:cNvPr>
            <p:cNvSpPr/>
            <p:nvPr userDrawn="1"/>
          </p:nvSpPr>
          <p:spPr>
            <a:xfrm rot="5400000">
              <a:off x="12941422" y="-380844"/>
              <a:ext cx="2903066" cy="3041357"/>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Esquinas redondeadas 26">
              <a:extLst>
                <a:ext uri="{FF2B5EF4-FFF2-40B4-BE49-F238E27FC236}">
                  <a16:creationId xmlns:a16="http://schemas.microsoft.com/office/drawing/2014/main" id="{F9506654-1D1A-4961-B4A5-37A49D6CA565}"/>
                </a:ext>
              </a:extLst>
            </p:cNvPr>
            <p:cNvSpPr/>
            <p:nvPr userDrawn="1"/>
          </p:nvSpPr>
          <p:spPr>
            <a:xfrm>
              <a:off x="12781483" y="-1318991"/>
              <a:ext cx="2903066" cy="352540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22" name="Marcador de posición de imagen 21">
            <a:extLst>
              <a:ext uri="{FF2B5EF4-FFF2-40B4-BE49-F238E27FC236}">
                <a16:creationId xmlns:a16="http://schemas.microsoft.com/office/drawing/2014/main" id="{9C367D40-BB87-4803-BDBA-AC460F1244D6}"/>
              </a:ext>
            </a:extLst>
          </p:cNvPr>
          <p:cNvSpPr>
            <a:spLocks noGrp="1"/>
          </p:cNvSpPr>
          <p:nvPr userDrawn="1">
            <p:ph type="pic" sz="quarter" idx="13" hasCustomPrompt="1"/>
          </p:nvPr>
        </p:nvSpPr>
        <p:spPr>
          <a:xfrm>
            <a:off x="8481972" y="577143"/>
            <a:ext cx="2242416" cy="2360438"/>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600" i="1" dirty="0">
                <a:solidFill>
                  <a:schemeClr val="bg1"/>
                </a:solidFill>
                <a:latin typeface="Times New Roman" panose="02020603050405020304" pitchFamily="18" charset="0"/>
                <a:cs typeface="Times New Roman" panose="02020603050405020304" pitchFamily="18" charset="0"/>
              </a:defRPr>
            </a:lvl1pPr>
          </a:lstStyle>
          <a:p>
            <a:pPr marL="263525" lvl="0" indent="-263525" algn="ctr" rtl="0"/>
            <a:r>
              <a:rPr lang="es-ES" noProof="0"/>
              <a:t>Inserte o arrastre y coloque su foto</a:t>
            </a:r>
          </a:p>
        </p:txBody>
      </p:sp>
      <p:grpSp>
        <p:nvGrpSpPr>
          <p:cNvPr id="33" name="Grupo 32" title="Marco de imagen de papel">
            <a:extLst>
              <a:ext uri="{FF2B5EF4-FFF2-40B4-BE49-F238E27FC236}">
                <a16:creationId xmlns:a16="http://schemas.microsoft.com/office/drawing/2014/main" id="{8E420E19-DB68-48C3-A1A6-532E242347B9}"/>
              </a:ext>
            </a:extLst>
          </p:cNvPr>
          <p:cNvGrpSpPr/>
          <p:nvPr userDrawn="1"/>
        </p:nvGrpSpPr>
        <p:grpSpPr>
          <a:xfrm rot="182524">
            <a:off x="8625708" y="3010143"/>
            <a:ext cx="2699564" cy="3418505"/>
            <a:chOff x="8372395" y="-1103087"/>
            <a:chExt cx="2969520" cy="3760355"/>
          </a:xfrm>
        </p:grpSpPr>
        <p:sp>
          <p:nvSpPr>
            <p:cNvPr id="23" name="Paralelogramo 22">
              <a:extLst>
                <a:ext uri="{FF2B5EF4-FFF2-40B4-BE49-F238E27FC236}">
                  <a16:creationId xmlns:a16="http://schemas.microsoft.com/office/drawing/2014/main" id="{4995FC4C-C131-4103-8A8B-43882EF084F5}"/>
                </a:ext>
              </a:extLst>
            </p:cNvPr>
            <p:cNvSpPr/>
            <p:nvPr userDrawn="1"/>
          </p:nvSpPr>
          <p:spPr>
            <a:xfrm rot="16200000" flipH="1">
              <a:off x="8437722" y="-150836"/>
              <a:ext cx="2742777" cy="287343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Rectángulo: Esquinas redondeadas 23">
              <a:extLst>
                <a:ext uri="{FF2B5EF4-FFF2-40B4-BE49-F238E27FC236}">
                  <a16:creationId xmlns:a16="http://schemas.microsoft.com/office/drawing/2014/main" id="{7196844A-D143-4ECC-8931-C09D2B29B259}"/>
                </a:ext>
              </a:extLst>
            </p:cNvPr>
            <p:cNvSpPr/>
            <p:nvPr userDrawn="1"/>
          </p:nvSpPr>
          <p:spPr>
            <a:xfrm>
              <a:off x="8599138" y="-1103087"/>
              <a:ext cx="2742777" cy="3330757"/>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20" name="Marcador de posición de imagen 19">
            <a:extLst>
              <a:ext uri="{FF2B5EF4-FFF2-40B4-BE49-F238E27FC236}">
                <a16:creationId xmlns:a16="http://schemas.microsoft.com/office/drawing/2014/main" id="{8BC2FA13-02E5-4A0C-BA55-439D723E00C8}"/>
              </a:ext>
            </a:extLst>
          </p:cNvPr>
          <p:cNvSpPr>
            <a:spLocks noGrp="1"/>
          </p:cNvSpPr>
          <p:nvPr userDrawn="1">
            <p:ph type="pic" sz="quarter" idx="12" hasCustomPrompt="1"/>
          </p:nvPr>
        </p:nvSpPr>
        <p:spPr>
          <a:xfrm rot="182524">
            <a:off x="9041958" y="3196542"/>
            <a:ext cx="2118605" cy="2230110"/>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600" i="1" dirty="0">
                <a:solidFill>
                  <a:schemeClr val="bg1"/>
                </a:solidFill>
                <a:latin typeface="Times New Roman" panose="02020603050405020304" pitchFamily="18" charset="0"/>
                <a:cs typeface="Times New Roman" panose="02020603050405020304" pitchFamily="18" charset="0"/>
              </a:defRPr>
            </a:lvl1pPr>
          </a:lstStyle>
          <a:p>
            <a:pPr marL="263525" lvl="0" indent="-263525" algn="ctr" rtl="0"/>
            <a:r>
              <a:rPr lang="es-ES" noProof="0"/>
              <a:t>Inserte o arrastre y coloque su foto</a:t>
            </a:r>
          </a:p>
        </p:txBody>
      </p:sp>
      <p:sp>
        <p:nvSpPr>
          <p:cNvPr id="25" name="Nombre">
            <a:extLst>
              <a:ext uri="{FF2B5EF4-FFF2-40B4-BE49-F238E27FC236}">
                <a16:creationId xmlns:a16="http://schemas.microsoft.com/office/drawing/2014/main" id="{6B60D353-C91D-47C2-9C4D-140E5522EEBC}"/>
              </a:ext>
            </a:extLst>
          </p:cNvPr>
          <p:cNvSpPr>
            <a:spLocks noGrp="1"/>
          </p:cNvSpPr>
          <p:nvPr>
            <p:ph type="body" sz="quarter" idx="14" hasCustomPrompt="1"/>
          </p:nvPr>
        </p:nvSpPr>
        <p:spPr>
          <a:xfrm>
            <a:off x="3574927" y="5628065"/>
            <a:ext cx="2965461" cy="252000"/>
          </a:xfrm>
        </p:spPr>
        <p:txBody>
          <a:bodyPr rtlCol="0" anchor="ctr"/>
          <a:lstStyle>
            <a:lvl1pPr marL="0" indent="0">
              <a:buNone/>
              <a:defRPr sz="1600">
                <a:solidFill>
                  <a:schemeClr val="bg1"/>
                </a:solidFill>
              </a:defRPr>
            </a:lvl1pPr>
          </a:lstStyle>
          <a:p>
            <a:pPr lvl="0" rtl="0"/>
            <a:r>
              <a:rPr lang="es-ES" noProof="0"/>
              <a:t>Nombre</a:t>
            </a:r>
          </a:p>
        </p:txBody>
      </p:sp>
      <p:sp>
        <p:nvSpPr>
          <p:cNvPr id="28" name="Correo electrónico">
            <a:extLst>
              <a:ext uri="{FF2B5EF4-FFF2-40B4-BE49-F238E27FC236}">
                <a16:creationId xmlns:a16="http://schemas.microsoft.com/office/drawing/2014/main" id="{A6FBF5C8-50EA-413A-BC0B-6411846BA12F}"/>
              </a:ext>
            </a:extLst>
          </p:cNvPr>
          <p:cNvSpPr>
            <a:spLocks noGrp="1"/>
          </p:cNvSpPr>
          <p:nvPr>
            <p:ph type="body" sz="quarter" idx="15" hasCustomPrompt="1"/>
          </p:nvPr>
        </p:nvSpPr>
        <p:spPr>
          <a:xfrm>
            <a:off x="3574927" y="6033525"/>
            <a:ext cx="2965461" cy="252000"/>
          </a:xfrm>
        </p:spPr>
        <p:txBody>
          <a:bodyPr rtlCol="0" anchor="ctr"/>
          <a:lstStyle>
            <a:lvl1pPr marL="0" indent="0">
              <a:buNone/>
              <a:defRPr sz="1600">
                <a:solidFill>
                  <a:schemeClr val="bg1"/>
                </a:solidFill>
              </a:defRPr>
            </a:lvl1pPr>
          </a:lstStyle>
          <a:p>
            <a:pPr lvl="0" rtl="0"/>
            <a:r>
              <a:rPr lang="es-ES" noProof="0"/>
              <a:t>Correo electrónico</a:t>
            </a:r>
          </a:p>
        </p:txBody>
      </p:sp>
    </p:spTree>
    <p:extLst>
      <p:ext uri="{BB962C8B-B14F-4D97-AF65-F5344CB8AC3E}">
        <p14:creationId xmlns:p14="http://schemas.microsoft.com/office/powerpoint/2010/main" val="165066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210782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6F822A4-8DA6-4447-9B1F-C5DB58435268}" type="datetimeFigureOut">
              <a:rPr lang="en-US" smtClean="0"/>
              <a:t>1/7/20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FAB73BC-B049-4115-A692-8D63A059BFB8}" type="slidenum">
              <a:rPr lang="en-US" smtClean="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512211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394428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415889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202502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1352009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A16AA21-1863-4931-97CB-99D0A168701B}" type="datetimeFigureOut">
              <a:rPr lang="en-US" smtClean="0"/>
              <a:t>1/7/20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FAB73BC-B049-4115-A692-8D63A059BFB8}" type="slidenum">
              <a:rPr lang="en-US" smtClean="0"/>
              <a:t>‹Nº›</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362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772C379-9A7C-4C87-A116-CBE9F58B04C5}" type="datetimeFigureOut">
              <a:rPr lang="en-US" smtClean="0"/>
              <a:t>1/7/20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FAB73BC-B049-4115-A692-8D63A059BFB8}" type="slidenum">
              <a:rPr lang="en-US" smtClean="0"/>
              <a:t>‹Nº›</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511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664C608-40B1-4030-A28D-5B74BC98ADCE}" type="datetimeFigureOut">
              <a:rPr lang="en-US" smtClean="0"/>
              <a:t>1/7/20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FAB73BC-B049-4115-A692-8D63A059BFB8}" type="slidenum">
              <a:rPr lang="en-US" smtClean="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1007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745D072B-5C98-4218-B559-D6AD19682768}"/>
              </a:ext>
            </a:extLst>
          </p:cNvPr>
          <p:cNvPicPr>
            <a:picLocks noGrp="1" noChangeAspect="1"/>
          </p:cNvPicPr>
          <p:nvPr>
            <p:ph type="pic" sz="quarter" idx="10"/>
          </p:nvPr>
        </p:nvPicPr>
        <p:blipFill>
          <a:blip r:embed="rId3"/>
          <a:stretch>
            <a:fillRect/>
          </a:stretch>
        </p:blipFill>
        <p:spPr>
          <a:xfrm>
            <a:off x="95534" y="30595"/>
            <a:ext cx="12096465" cy="5164870"/>
          </a:xfrm>
        </p:spPr>
      </p:pic>
      <p:grpSp>
        <p:nvGrpSpPr>
          <p:cNvPr id="15" name="Grupo 14" title="Marco de imagen de papel">
            <a:extLst>
              <a:ext uri="{FF2B5EF4-FFF2-40B4-BE49-F238E27FC236}">
                <a16:creationId xmlns:a16="http://schemas.microsoft.com/office/drawing/2014/main" id="{2BB77C0C-1042-44F9-A00C-9DEE176AE494}"/>
              </a:ext>
            </a:extLst>
          </p:cNvPr>
          <p:cNvGrpSpPr/>
          <p:nvPr/>
        </p:nvGrpSpPr>
        <p:grpSpPr>
          <a:xfrm rot="21295767">
            <a:off x="5253998" y="1139352"/>
            <a:ext cx="3474160" cy="4337342"/>
            <a:chOff x="4636201" y="-1745975"/>
            <a:chExt cx="3474160" cy="4337342"/>
          </a:xfrm>
        </p:grpSpPr>
        <p:sp>
          <p:nvSpPr>
            <p:cNvPr id="16" name="Paralelogramo 15">
              <a:extLst>
                <a:ext uri="{FF2B5EF4-FFF2-40B4-BE49-F238E27FC236}">
                  <a16:creationId xmlns:a16="http://schemas.microsoft.com/office/drawing/2014/main" id="{269610D6-7006-4BA5-A69B-3C7A4ED489FF}"/>
                </a:ext>
              </a:extLst>
            </p:cNvPr>
            <p:cNvSpPr/>
            <p:nvPr userDrawn="1"/>
          </p:nvSpPr>
          <p:spPr>
            <a:xfrm rot="5400000">
              <a:off x="4813604" y="-705389"/>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7" name="Rectángulo: Esquinas redondeadas 16" descr="Marco de foto">
              <a:extLst>
                <a:ext uri="{FF2B5EF4-FFF2-40B4-BE49-F238E27FC236}">
                  <a16:creationId xmlns:a16="http://schemas.microsoft.com/office/drawing/2014/main" id="{796A7B23-46FE-43D7-A493-FB56337C450D}"/>
                </a:ext>
              </a:extLst>
            </p:cNvPr>
            <p:cNvSpPr/>
            <p:nvPr userDrawn="1"/>
          </p:nvSpPr>
          <p:spPr>
            <a:xfrm>
              <a:off x="4636201" y="-1745975"/>
              <a:ext cx="3220061" cy="3910358"/>
            </a:xfrm>
            <a:prstGeom prst="roundRect">
              <a:avLst>
                <a:gd name="adj" fmla="val 454"/>
              </a:avLst>
            </a:prstGeom>
            <a:blipFill dpi="0" rotWithShape="1">
              <a:blip r:embed="rId4" cstate="screen">
                <a:extLst>
                  <a:ext uri="{BEBA8EAE-BF5A-486C-A8C5-ECC9F3942E4B}">
                    <a14:imgProps xmlns:a14="http://schemas.microsoft.com/office/drawing/2010/main">
                      <a14:imgLayer r:embed="rId5">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grpSp>
        <p:nvGrpSpPr>
          <p:cNvPr id="18" name="Grupo 17" title="Marco de imagen de papel">
            <a:extLst>
              <a:ext uri="{FF2B5EF4-FFF2-40B4-BE49-F238E27FC236}">
                <a16:creationId xmlns:a16="http://schemas.microsoft.com/office/drawing/2014/main" id="{B6B1D40C-7E92-4FF3-A3DE-A858E37F3928}"/>
              </a:ext>
            </a:extLst>
          </p:cNvPr>
          <p:cNvGrpSpPr/>
          <p:nvPr/>
        </p:nvGrpSpPr>
        <p:grpSpPr>
          <a:xfrm>
            <a:off x="8451481" y="1536698"/>
            <a:ext cx="2815260" cy="3956049"/>
            <a:chOff x="12781483" y="-1318991"/>
            <a:chExt cx="3132150" cy="3910359"/>
          </a:xfrm>
        </p:grpSpPr>
        <p:sp>
          <p:nvSpPr>
            <p:cNvPr id="19" name="Paralelogramo 18">
              <a:extLst>
                <a:ext uri="{FF2B5EF4-FFF2-40B4-BE49-F238E27FC236}">
                  <a16:creationId xmlns:a16="http://schemas.microsoft.com/office/drawing/2014/main" id="{E3463503-E42B-437B-A892-C13AB4A175E5}"/>
                </a:ext>
              </a:extLst>
            </p:cNvPr>
            <p:cNvSpPr/>
            <p:nvPr userDrawn="1"/>
          </p:nvSpPr>
          <p:spPr>
            <a:xfrm rot="5400000">
              <a:off x="12941422" y="-380844"/>
              <a:ext cx="2903066" cy="3041357"/>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Esquinas redondeadas 19" descr="Marco de foto">
              <a:extLst>
                <a:ext uri="{FF2B5EF4-FFF2-40B4-BE49-F238E27FC236}">
                  <a16:creationId xmlns:a16="http://schemas.microsoft.com/office/drawing/2014/main" id="{0EF8A4BF-A43E-4569-9286-DE035DF7EE4B}"/>
                </a:ext>
              </a:extLst>
            </p:cNvPr>
            <p:cNvSpPr/>
            <p:nvPr userDrawn="1"/>
          </p:nvSpPr>
          <p:spPr>
            <a:xfrm>
              <a:off x="12781483" y="-1318991"/>
              <a:ext cx="2903066" cy="3525408"/>
            </a:xfrm>
            <a:prstGeom prst="roundRect">
              <a:avLst>
                <a:gd name="adj" fmla="val 454"/>
              </a:avLst>
            </a:prstGeom>
            <a:blipFill dpi="0" rotWithShape="1">
              <a:blip r:embed="rId4" cstate="screen">
                <a:extLst>
                  <a:ext uri="{BEBA8EAE-BF5A-486C-A8C5-ECC9F3942E4B}">
                    <a14:imgProps xmlns:a14="http://schemas.microsoft.com/office/drawing/2010/main">
                      <a14:imgLayer r:embed="rId5">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3" name="Título 2">
            <a:extLst>
              <a:ext uri="{FF2B5EF4-FFF2-40B4-BE49-F238E27FC236}">
                <a16:creationId xmlns:a16="http://schemas.microsoft.com/office/drawing/2014/main" id="{2364D1BF-A06E-4FF1-A6F2-DDA5CFC83776}"/>
              </a:ext>
            </a:extLst>
          </p:cNvPr>
          <p:cNvSpPr>
            <a:spLocks noGrp="1"/>
          </p:cNvSpPr>
          <p:nvPr>
            <p:ph type="ctrTitle"/>
          </p:nvPr>
        </p:nvSpPr>
        <p:spPr>
          <a:xfrm>
            <a:off x="251670" y="5060719"/>
            <a:ext cx="8370520" cy="1128778"/>
          </a:xfrm>
        </p:spPr>
        <p:txBody>
          <a:bodyPr rtlCol="0"/>
          <a:lstStyle/>
          <a:p>
            <a:pPr rtl="0"/>
            <a:r>
              <a:rPr lang="es-ES" sz="3000" b="1" dirty="0">
                <a:latin typeface="Arial Black" panose="020B0604020202020204" pitchFamily="34" charset="0"/>
                <a:cs typeface="Arial Black" panose="020B0604020202020204" pitchFamily="34" charset="0"/>
              </a:rPr>
              <a:t>RICHARD SERRA Y VERONICA RYAN </a:t>
            </a:r>
          </a:p>
        </p:txBody>
      </p:sp>
      <p:cxnSp>
        <p:nvCxnSpPr>
          <p:cNvPr id="8" name="Conector recto 7" descr="línea vertical">
            <a:extLst>
              <a:ext uri="{FF2B5EF4-FFF2-40B4-BE49-F238E27FC236}">
                <a16:creationId xmlns:a16="http://schemas.microsoft.com/office/drawing/2014/main" id="{C0B893E7-2D9C-445D-8C3C-B056DC61CD6B}"/>
              </a:ext>
              <a:ext uri="{C183D7F6-B498-43B3-948B-1728B52AA6E4}">
                <adec:decorative xmlns:adec="http://schemas.microsoft.com/office/drawing/2017/decorative" val="1"/>
              </a:ext>
            </a:extLst>
          </p:cNvPr>
          <p:cNvCxnSpPr>
            <a:cxnSpLocks/>
          </p:cNvCxnSpPr>
          <p:nvPr/>
        </p:nvCxnSpPr>
        <p:spPr>
          <a:xfrm>
            <a:off x="8077740" y="5492747"/>
            <a:ext cx="0" cy="896157"/>
          </a:xfrm>
          <a:prstGeom prst="line">
            <a:avLst/>
          </a:prstGeom>
          <a:ln w="381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Marcador de posición de imagen 10">
            <a:extLst>
              <a:ext uri="{FF2B5EF4-FFF2-40B4-BE49-F238E27FC236}">
                <a16:creationId xmlns:a16="http://schemas.microsoft.com/office/drawing/2014/main" id="{1503A411-3D6A-6D44-A019-760AB195C674}"/>
              </a:ext>
            </a:extLst>
          </p:cNvPr>
          <p:cNvPicPr>
            <a:picLocks noGrp="1" noChangeAspect="1"/>
          </p:cNvPicPr>
          <p:nvPr>
            <p:ph type="pic" sz="quarter" idx="11"/>
          </p:nvPr>
        </p:nvPicPr>
        <p:blipFill>
          <a:blip r:embed="rId6"/>
          <a:srcRect l="10162" r="10162"/>
          <a:stretch>
            <a:fillRect/>
          </a:stretch>
        </p:blipFill>
        <p:spPr/>
      </p:pic>
      <p:pic>
        <p:nvPicPr>
          <p:cNvPr id="28" name="Marcador de posición de imagen 27">
            <a:extLst>
              <a:ext uri="{FF2B5EF4-FFF2-40B4-BE49-F238E27FC236}">
                <a16:creationId xmlns:a16="http://schemas.microsoft.com/office/drawing/2014/main" id="{8829A265-95B2-B943-AA52-D836AF44CE28}"/>
              </a:ext>
            </a:extLst>
          </p:cNvPr>
          <p:cNvPicPr>
            <a:picLocks noGrp="1" noChangeAspect="1"/>
          </p:cNvPicPr>
          <p:nvPr>
            <p:ph type="pic" sz="quarter" idx="13"/>
          </p:nvPr>
        </p:nvPicPr>
        <p:blipFill>
          <a:blip r:embed="rId7"/>
          <a:srcRect t="6151" b="6151"/>
          <a:stretch>
            <a:fillRect/>
          </a:stretch>
        </p:blipFill>
        <p:spPr>
          <a:xfrm>
            <a:off x="8634413" y="1763713"/>
            <a:ext cx="2243137" cy="2360612"/>
          </a:xfrm>
        </p:spPr>
      </p:pic>
      <p:sp>
        <p:nvSpPr>
          <p:cNvPr id="33" name="CuadroTexto 32">
            <a:extLst>
              <a:ext uri="{FF2B5EF4-FFF2-40B4-BE49-F238E27FC236}">
                <a16:creationId xmlns:a16="http://schemas.microsoft.com/office/drawing/2014/main" id="{809982F2-D6C3-BA49-B535-99C3045574AA}"/>
              </a:ext>
            </a:extLst>
          </p:cNvPr>
          <p:cNvSpPr txBox="1"/>
          <p:nvPr/>
        </p:nvSpPr>
        <p:spPr>
          <a:xfrm>
            <a:off x="7936073" y="6516364"/>
            <a:ext cx="4858602" cy="369332"/>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Aitana Rodríguez Calvo 1ºBACH A2</a:t>
            </a:r>
          </a:p>
        </p:txBody>
      </p:sp>
    </p:spTree>
    <p:extLst>
      <p:ext uri="{BB962C8B-B14F-4D97-AF65-F5344CB8AC3E}">
        <p14:creationId xmlns:p14="http://schemas.microsoft.com/office/powerpoint/2010/main" val="890105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F6D5C-FBFD-2A4F-8136-21F9AE18CA7D}"/>
              </a:ext>
            </a:extLst>
          </p:cNvPr>
          <p:cNvSpPr>
            <a:spLocks noGrp="1"/>
          </p:cNvSpPr>
          <p:nvPr>
            <p:ph type="title"/>
          </p:nvPr>
        </p:nvSpPr>
        <p:spPr/>
        <p:txBody>
          <a:bodyPr/>
          <a:lstStyle/>
          <a:p>
            <a:pPr algn="ctr"/>
            <a:r>
              <a:rPr lang="es-ES" b="1" dirty="0">
                <a:latin typeface="Arial" panose="020B0604020202020204" pitchFamily="34" charset="0"/>
                <a:ea typeface="Apple Color Emoji" pitchFamily="2" charset="0"/>
                <a:cs typeface="Arial" panose="020B0604020202020204" pitchFamily="34" charset="0"/>
              </a:rPr>
              <a:t>Cinturones 1960.</a:t>
            </a:r>
          </a:p>
        </p:txBody>
      </p:sp>
      <p:sp>
        <p:nvSpPr>
          <p:cNvPr id="6" name="CuadroTexto 5">
            <a:extLst>
              <a:ext uri="{FF2B5EF4-FFF2-40B4-BE49-F238E27FC236}">
                <a16:creationId xmlns:a16="http://schemas.microsoft.com/office/drawing/2014/main" id="{CA6B6E16-1B9F-3345-BE64-1CFF6302D571}"/>
              </a:ext>
            </a:extLst>
          </p:cNvPr>
          <p:cNvSpPr txBox="1"/>
          <p:nvPr/>
        </p:nvSpPr>
        <p:spPr>
          <a:xfrm>
            <a:off x="7366000" y="1761067"/>
            <a:ext cx="4216400" cy="3139321"/>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Titulo: Cinturones</a:t>
            </a:r>
          </a:p>
          <a:p>
            <a:r>
              <a:rPr lang="es-ES" dirty="0">
                <a:latin typeface="Arial" panose="020B0604020202020204" pitchFamily="34" charset="0"/>
                <a:cs typeface="Arial" panose="020B0604020202020204" pitchFamily="34" charset="0"/>
              </a:rPr>
              <a:t>Año: 1960</a:t>
            </a:r>
          </a:p>
          <a:p>
            <a:r>
              <a:rPr lang="es-ES" dirty="0">
                <a:latin typeface="Arial" panose="020B0604020202020204" pitchFamily="34" charset="0"/>
                <a:cs typeface="Arial" panose="020B0604020202020204" pitchFamily="34" charset="0"/>
              </a:rPr>
              <a:t>Dimensiones: </a:t>
            </a:r>
          </a:p>
          <a:p>
            <a:r>
              <a:rPr lang="es-ES" dirty="0">
                <a:latin typeface="Arial" panose="020B0604020202020204" pitchFamily="34" charset="0"/>
                <a:cs typeface="Arial" panose="020B0604020202020204" pitchFamily="34" charset="0"/>
              </a:rPr>
              <a:t>Materiales: Caucho principalmente.</a:t>
            </a:r>
          </a:p>
          <a:p>
            <a:r>
              <a:rPr lang="es-ES" dirty="0">
                <a:latin typeface="Arial" panose="020B0604020202020204" pitchFamily="34" charset="0"/>
                <a:cs typeface="Arial" panose="020B0604020202020204" pitchFamily="34" charset="0"/>
              </a:rPr>
              <a:t>Descripción: Varias cintas de caucho enredadas cuelgan de ganchos en la pared. Un tubo de neón retorcido ilumina uno de los grupos, una vez explico que esta obra surgió de encontrar una gran cantidad de caucho.</a:t>
            </a:r>
            <a:endParaRPr lang="es-ES" i="1" dirty="0">
              <a:latin typeface="Arial" panose="020B0604020202020204" pitchFamily="34" charset="0"/>
              <a:cs typeface="Arial" panose="020B0604020202020204" pitchFamily="34" charset="0"/>
            </a:endParaRPr>
          </a:p>
        </p:txBody>
      </p:sp>
      <p:pic>
        <p:nvPicPr>
          <p:cNvPr id="8" name="Marcador de contenido 7">
            <a:extLst>
              <a:ext uri="{FF2B5EF4-FFF2-40B4-BE49-F238E27FC236}">
                <a16:creationId xmlns:a16="http://schemas.microsoft.com/office/drawing/2014/main" id="{746F3504-B8E4-5B49-8F87-7C4C408D01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7287" y="1428750"/>
            <a:ext cx="2831478" cy="3581400"/>
          </a:xfrm>
        </p:spPr>
      </p:pic>
      <p:pic>
        <p:nvPicPr>
          <p:cNvPr id="10" name="Imagen 9">
            <a:extLst>
              <a:ext uri="{FF2B5EF4-FFF2-40B4-BE49-F238E27FC236}">
                <a16:creationId xmlns:a16="http://schemas.microsoft.com/office/drawing/2014/main" id="{86BA3E49-EB1B-4F45-9C17-034B958F2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923" y="3190677"/>
            <a:ext cx="4299814" cy="2865423"/>
          </a:xfrm>
          <a:prstGeom prst="rect">
            <a:avLst/>
          </a:prstGeom>
        </p:spPr>
      </p:pic>
    </p:spTree>
    <p:extLst>
      <p:ext uri="{BB962C8B-B14F-4D97-AF65-F5344CB8AC3E}">
        <p14:creationId xmlns:p14="http://schemas.microsoft.com/office/powerpoint/2010/main" val="826719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B4E446-B660-FF4F-9B49-B24A1148C165}"/>
              </a:ext>
            </a:extLst>
          </p:cNvPr>
          <p:cNvSpPr>
            <a:spLocks noGrp="1"/>
          </p:cNvSpPr>
          <p:nvPr>
            <p:ph type="title"/>
          </p:nvPr>
        </p:nvSpPr>
        <p:spPr/>
        <p:txBody>
          <a:bodyPr/>
          <a:lstStyle/>
          <a:p>
            <a:pPr algn="ctr"/>
            <a:r>
              <a:rPr lang="es-E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Devanagari Sangam MN" panose="02000000000000000000" pitchFamily="2" charset="0"/>
                <a:ea typeface="Apple Color Emoji" pitchFamily="2" charset="0"/>
                <a:cs typeface="Devanagari Sangam MN" panose="02000000000000000000" pitchFamily="2" charset="0"/>
              </a:rPr>
              <a:t>VERONICA RYAN</a:t>
            </a:r>
          </a:p>
        </p:txBody>
      </p:sp>
      <p:pic>
        <p:nvPicPr>
          <p:cNvPr id="5" name="Marcador de contenido 4">
            <a:extLst>
              <a:ext uri="{FF2B5EF4-FFF2-40B4-BE49-F238E27FC236}">
                <a16:creationId xmlns:a16="http://schemas.microsoft.com/office/drawing/2014/main" id="{4BD1C0D5-9602-AA4C-9D7A-6C7DFF60A6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3210" y="2171700"/>
            <a:ext cx="3343360" cy="2802927"/>
          </a:xfrm>
        </p:spPr>
      </p:pic>
      <p:sp>
        <p:nvSpPr>
          <p:cNvPr id="6" name="CuadroTexto 5">
            <a:extLst>
              <a:ext uri="{FF2B5EF4-FFF2-40B4-BE49-F238E27FC236}">
                <a16:creationId xmlns:a16="http://schemas.microsoft.com/office/drawing/2014/main" id="{D31B7EEB-37FF-284C-A7F7-D7BCDF4EB8B6}"/>
              </a:ext>
            </a:extLst>
          </p:cNvPr>
          <p:cNvSpPr txBox="1"/>
          <p:nvPr/>
        </p:nvSpPr>
        <p:spPr>
          <a:xfrm>
            <a:off x="2524259" y="2171700"/>
            <a:ext cx="1983347" cy="73866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S" sz="1400" dirty="0">
                <a:latin typeface="Arial" panose="020B0604020202020204" pitchFamily="34" charset="0"/>
                <a:cs typeface="Arial" panose="020B0604020202020204" pitchFamily="34" charset="0"/>
              </a:rPr>
              <a:t>Nacida en 1956 en Montserrat (Reino Unido)</a:t>
            </a:r>
          </a:p>
        </p:txBody>
      </p:sp>
      <p:sp>
        <p:nvSpPr>
          <p:cNvPr id="7" name="CuadroTexto 6">
            <a:extLst>
              <a:ext uri="{FF2B5EF4-FFF2-40B4-BE49-F238E27FC236}">
                <a16:creationId xmlns:a16="http://schemas.microsoft.com/office/drawing/2014/main" id="{99560F82-B9A8-1A47-82F3-11591D4B452D}"/>
              </a:ext>
            </a:extLst>
          </p:cNvPr>
          <p:cNvSpPr txBox="1"/>
          <p:nvPr/>
        </p:nvSpPr>
        <p:spPr>
          <a:xfrm>
            <a:off x="1004552" y="923063"/>
            <a:ext cx="1738648"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ES" sz="1600" dirty="0">
                <a:latin typeface="Arial" panose="020B0604020202020204" pitchFamily="34" charset="0"/>
                <a:cs typeface="Arial" panose="020B0604020202020204" pitchFamily="34" charset="0"/>
              </a:rPr>
              <a:t>Se muda cuando era niña a </a:t>
            </a:r>
          </a:p>
        </p:txBody>
      </p:sp>
      <p:pic>
        <p:nvPicPr>
          <p:cNvPr id="9" name="Imagen 8">
            <a:extLst>
              <a:ext uri="{FF2B5EF4-FFF2-40B4-BE49-F238E27FC236}">
                <a16:creationId xmlns:a16="http://schemas.microsoft.com/office/drawing/2014/main" id="{068F7363-4266-9E4F-9E7C-D57BB996C0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305" b="89883" l="9462" r="97000">
                        <a14:foregroundMark x1="10692" y1="34384" x2="25538" y2="13930"/>
                        <a14:foregroundMark x1="25923" y1="13490" x2="25923" y2="13490"/>
                        <a14:foregroundMark x1="24154" y1="13930" x2="45231" y2="12170"/>
                        <a14:foregroundMark x1="45231" y1="12023" x2="45231" y2="12023"/>
                        <a14:foregroundMark x1="36308" y1="7111" x2="64538" y2="6598"/>
                        <a14:foregroundMark x1="62385" y1="6378" x2="86154" y2="21041"/>
                        <a14:foregroundMark x1="86154" y1="20821" x2="86154" y2="20821"/>
                        <a14:foregroundMark x1="57615" y1="18988" x2="90692" y2="25880"/>
                        <a14:foregroundMark x1="48000" y1="18988" x2="48000" y2="18988"/>
                        <a14:foregroundMark x1="46000" y1="18622" x2="9538" y2="55572"/>
                        <a14:foregroundMark x1="9538" y1="55425" x2="9538" y2="55425"/>
                        <a14:foregroundMark x1="17000" y1="48607" x2="16077" y2="49780"/>
                        <a14:foregroundMark x1="10154" y1="55572" x2="97000" y2="47141"/>
                        <a14:foregroundMark x1="96846" y1="46921" x2="96846" y2="46921"/>
                        <a14:foregroundMark x1="58769" y1="21041" x2="58769" y2="21041"/>
                        <a14:foregroundMark x1="59000" y1="21188" x2="82846" y2="40029"/>
                        <a14:foregroundMark x1="82846" y1="39809" x2="82846" y2="39809"/>
                        <a14:foregroundMark x1="60538" y1="51613" x2="60769" y2="60850"/>
                        <a14:foregroundMark x1="60769" y1="60264" x2="83231" y2="50293"/>
                        <a14:foregroundMark x1="83231" y1="50147" x2="83231" y2="50147"/>
                        <a14:foregroundMark x1="64692" y1="71921" x2="80077" y2="53299"/>
                        <a14:foregroundMark x1="80308" y1="53739" x2="80308" y2="53739"/>
                        <a14:foregroundMark x1="31769" y1="71554" x2="31000" y2="72507"/>
                        <a14:foregroundMark x1="21000" y1="62903" x2="19231" y2="64443"/>
                        <a14:foregroundMark x1="19615" y1="63636" x2="21385" y2="61950"/>
                      </a14:backgroundRemoval>
                    </a14:imgEffect>
                  </a14:imgLayer>
                </a14:imgProps>
              </a:ext>
              <a:ext uri="{28A0092B-C50C-407E-A947-70E740481C1C}">
                <a14:useLocalDpi xmlns:a14="http://schemas.microsoft.com/office/drawing/2010/main" val="0"/>
              </a:ext>
            </a:extLst>
          </a:blip>
          <a:stretch>
            <a:fillRect/>
          </a:stretch>
        </p:blipFill>
        <p:spPr>
          <a:xfrm>
            <a:off x="1873877" y="1172851"/>
            <a:ext cx="869323" cy="912121"/>
          </a:xfrm>
          <a:prstGeom prst="rect">
            <a:avLst/>
          </a:prstGeom>
        </p:spPr>
      </p:pic>
      <p:sp>
        <p:nvSpPr>
          <p:cNvPr id="10" name="CuadroTexto 9">
            <a:extLst>
              <a:ext uri="{FF2B5EF4-FFF2-40B4-BE49-F238E27FC236}">
                <a16:creationId xmlns:a16="http://schemas.microsoft.com/office/drawing/2014/main" id="{9CD9E58F-5308-0041-89FD-751822143493}"/>
              </a:ext>
            </a:extLst>
          </p:cNvPr>
          <p:cNvSpPr txBox="1"/>
          <p:nvPr/>
        </p:nvSpPr>
        <p:spPr>
          <a:xfrm>
            <a:off x="1004552" y="2993738"/>
            <a:ext cx="229244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ES" dirty="0"/>
              <a:t>Y en 1990 se muda a</a:t>
            </a:r>
          </a:p>
        </p:txBody>
      </p:sp>
      <p:pic>
        <p:nvPicPr>
          <p:cNvPr id="12" name="Imagen 11">
            <a:extLst>
              <a:ext uri="{FF2B5EF4-FFF2-40B4-BE49-F238E27FC236}">
                <a16:creationId xmlns:a16="http://schemas.microsoft.com/office/drawing/2014/main" id="{9312F179-8597-D54D-B968-808E83C5DA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5458" y="3094354"/>
            <a:ext cx="1415483" cy="1415483"/>
          </a:xfrm>
          <a:prstGeom prst="rect">
            <a:avLst/>
          </a:prstGeom>
        </p:spPr>
      </p:pic>
      <p:sp>
        <p:nvSpPr>
          <p:cNvPr id="13" name="CuadroTexto 12">
            <a:extLst>
              <a:ext uri="{FF2B5EF4-FFF2-40B4-BE49-F238E27FC236}">
                <a16:creationId xmlns:a16="http://schemas.microsoft.com/office/drawing/2014/main" id="{1B4386FF-1EC7-9B43-930A-907BBD356DFF}"/>
              </a:ext>
            </a:extLst>
          </p:cNvPr>
          <p:cNvSpPr txBox="1"/>
          <p:nvPr/>
        </p:nvSpPr>
        <p:spPr>
          <a:xfrm>
            <a:off x="1764406" y="4726546"/>
            <a:ext cx="2601532" cy="9233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ES" dirty="0"/>
              <a:t>Estudio arte desde un principio en la universidad.</a:t>
            </a:r>
          </a:p>
        </p:txBody>
      </p:sp>
      <p:sp>
        <p:nvSpPr>
          <p:cNvPr id="14" name="CuadroTexto 13">
            <a:extLst>
              <a:ext uri="{FF2B5EF4-FFF2-40B4-BE49-F238E27FC236}">
                <a16:creationId xmlns:a16="http://schemas.microsoft.com/office/drawing/2014/main" id="{810C9CF5-E18E-2948-AA73-771FCD9762AE}"/>
              </a:ext>
            </a:extLst>
          </p:cNvPr>
          <p:cNvSpPr txBox="1"/>
          <p:nvPr/>
        </p:nvSpPr>
        <p:spPr>
          <a:xfrm>
            <a:off x="8628845" y="1628911"/>
            <a:ext cx="3039414"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s-ES" dirty="0"/>
              <a:t>Fue una pionera en el modernismo británico.</a:t>
            </a:r>
          </a:p>
        </p:txBody>
      </p:sp>
      <p:sp>
        <p:nvSpPr>
          <p:cNvPr id="15" name="CuadroTexto 14">
            <a:extLst>
              <a:ext uri="{FF2B5EF4-FFF2-40B4-BE49-F238E27FC236}">
                <a16:creationId xmlns:a16="http://schemas.microsoft.com/office/drawing/2014/main" id="{BA3EBDC6-BDE0-5145-B5C7-7426FC19D257}"/>
              </a:ext>
            </a:extLst>
          </p:cNvPr>
          <p:cNvSpPr txBox="1"/>
          <p:nvPr/>
        </p:nvSpPr>
        <p:spPr>
          <a:xfrm>
            <a:off x="9612788" y="2544456"/>
            <a:ext cx="2189408"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s-ES" dirty="0"/>
              <a:t>Cita contra la critica de la sociedad.</a:t>
            </a:r>
          </a:p>
        </p:txBody>
      </p:sp>
    </p:spTree>
    <p:extLst>
      <p:ext uri="{BB962C8B-B14F-4D97-AF65-F5344CB8AC3E}">
        <p14:creationId xmlns:p14="http://schemas.microsoft.com/office/powerpoint/2010/main" val="896789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F6D5C-FBFD-2A4F-8136-21F9AE18CA7D}"/>
              </a:ext>
            </a:extLst>
          </p:cNvPr>
          <p:cNvSpPr>
            <a:spLocks noGrp="1"/>
          </p:cNvSpPr>
          <p:nvPr>
            <p:ph type="title"/>
          </p:nvPr>
        </p:nvSpPr>
        <p:spPr/>
        <p:txBody>
          <a:bodyPr/>
          <a:lstStyle/>
          <a:p>
            <a:pPr algn="ctr"/>
            <a:r>
              <a:rPr lang="es-ES" b="1" dirty="0" err="1">
                <a:latin typeface="Arial" panose="020B0604020202020204" pitchFamily="34" charset="0"/>
                <a:ea typeface="Apple Color Emoji" pitchFamily="2" charset="0"/>
                <a:cs typeface="Arial" panose="020B0604020202020204" pitchFamily="34" charset="0"/>
              </a:rPr>
              <a:t>Relics</a:t>
            </a:r>
            <a:r>
              <a:rPr lang="es-ES" b="1" dirty="0">
                <a:latin typeface="Arial" panose="020B0604020202020204" pitchFamily="34" charset="0"/>
                <a:ea typeface="Apple Color Emoji" pitchFamily="2" charset="0"/>
                <a:cs typeface="Arial" panose="020B0604020202020204" pitchFamily="34" charset="0"/>
              </a:rPr>
              <a:t> in </a:t>
            </a:r>
            <a:r>
              <a:rPr lang="es-ES" b="1" dirty="0" err="1">
                <a:latin typeface="Arial" panose="020B0604020202020204" pitchFamily="34" charset="0"/>
                <a:ea typeface="Apple Color Emoji" pitchFamily="2" charset="0"/>
                <a:cs typeface="Arial" panose="020B0604020202020204" pitchFamily="34" charset="0"/>
              </a:rPr>
              <a:t>the</a:t>
            </a:r>
            <a:r>
              <a:rPr lang="es-ES" b="1" dirty="0">
                <a:latin typeface="Arial" panose="020B0604020202020204" pitchFamily="34" charset="0"/>
                <a:ea typeface="Apple Color Emoji" pitchFamily="2" charset="0"/>
                <a:cs typeface="Arial" panose="020B0604020202020204" pitchFamily="34" charset="0"/>
              </a:rPr>
              <a:t> </a:t>
            </a:r>
            <a:r>
              <a:rPr lang="es-ES" b="1" dirty="0" err="1">
                <a:latin typeface="Arial" panose="020B0604020202020204" pitchFamily="34" charset="0"/>
                <a:ea typeface="Apple Color Emoji" pitchFamily="2" charset="0"/>
                <a:cs typeface="Arial" panose="020B0604020202020204" pitchFamily="34" charset="0"/>
              </a:rPr>
              <a:t>Pillow</a:t>
            </a:r>
            <a:r>
              <a:rPr lang="es-ES" b="1" dirty="0">
                <a:latin typeface="Arial" panose="020B0604020202020204" pitchFamily="34" charset="0"/>
                <a:ea typeface="Apple Color Emoji" pitchFamily="2" charset="0"/>
                <a:cs typeface="Arial" panose="020B0604020202020204" pitchFamily="34" charset="0"/>
              </a:rPr>
              <a:t> of </a:t>
            </a:r>
            <a:r>
              <a:rPr lang="es-ES" b="1" dirty="0" err="1">
                <a:latin typeface="Arial" panose="020B0604020202020204" pitchFamily="34" charset="0"/>
                <a:ea typeface="Apple Color Emoji" pitchFamily="2" charset="0"/>
                <a:cs typeface="Arial" panose="020B0604020202020204" pitchFamily="34" charset="0"/>
              </a:rPr>
              <a:t>Dreams</a:t>
            </a:r>
            <a:endParaRPr lang="es-ES" b="1" dirty="0">
              <a:latin typeface="Arial" panose="020B0604020202020204" pitchFamily="34" charset="0"/>
              <a:ea typeface="Apple Color Emoji" pitchFamily="2" charset="0"/>
              <a:cs typeface="Arial" panose="020B0604020202020204" pitchFamily="34" charset="0"/>
            </a:endParaRPr>
          </a:p>
        </p:txBody>
      </p:sp>
      <p:sp>
        <p:nvSpPr>
          <p:cNvPr id="6" name="CuadroTexto 5">
            <a:extLst>
              <a:ext uri="{FF2B5EF4-FFF2-40B4-BE49-F238E27FC236}">
                <a16:creationId xmlns:a16="http://schemas.microsoft.com/office/drawing/2014/main" id="{CA6B6E16-1B9F-3345-BE64-1CFF6302D571}"/>
              </a:ext>
            </a:extLst>
          </p:cNvPr>
          <p:cNvSpPr txBox="1"/>
          <p:nvPr/>
        </p:nvSpPr>
        <p:spPr>
          <a:xfrm>
            <a:off x="7366000" y="1761067"/>
            <a:ext cx="4216400" cy="2308324"/>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Titulo: </a:t>
            </a:r>
            <a:r>
              <a:rPr lang="es-ES" dirty="0" err="1"/>
              <a:t>Relics</a:t>
            </a:r>
            <a:r>
              <a:rPr lang="es-ES" dirty="0"/>
              <a:t> in </a:t>
            </a:r>
            <a:r>
              <a:rPr lang="es-ES" dirty="0" err="1"/>
              <a:t>the</a:t>
            </a:r>
            <a:r>
              <a:rPr lang="es-ES" dirty="0"/>
              <a:t> </a:t>
            </a:r>
            <a:r>
              <a:rPr lang="es-ES" dirty="0" err="1"/>
              <a:t>Pillow</a:t>
            </a:r>
            <a:r>
              <a:rPr lang="es-ES" dirty="0"/>
              <a:t> of </a:t>
            </a:r>
            <a:r>
              <a:rPr lang="es-ES" dirty="0" err="1"/>
              <a:t>Dreams</a:t>
            </a:r>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Año: 1992.</a:t>
            </a:r>
          </a:p>
          <a:p>
            <a:r>
              <a:rPr lang="es-ES" dirty="0">
                <a:latin typeface="Arial" panose="020B0604020202020204" pitchFamily="34" charset="0"/>
                <a:cs typeface="Arial" panose="020B0604020202020204" pitchFamily="34" charset="0"/>
              </a:rPr>
              <a:t>Dimensiones: 300 x 1540 x 1540 mm</a:t>
            </a:r>
          </a:p>
          <a:p>
            <a:r>
              <a:rPr lang="es-ES" dirty="0">
                <a:latin typeface="Arial" panose="020B0604020202020204" pitchFamily="34" charset="0"/>
                <a:cs typeface="Arial" panose="020B0604020202020204" pitchFamily="34" charset="0"/>
              </a:rPr>
              <a:t>Materiales: Yeso y Bronce </a:t>
            </a:r>
          </a:p>
          <a:p>
            <a:r>
              <a:rPr lang="es-ES" dirty="0">
                <a:latin typeface="Arial" panose="020B0604020202020204" pitchFamily="34" charset="0"/>
                <a:cs typeface="Arial" panose="020B0604020202020204" pitchFamily="34" charset="0"/>
              </a:rPr>
              <a:t>Descripción: Este pertenece a una exposición de </a:t>
            </a:r>
            <a:r>
              <a:rPr lang="es-ES" dirty="0" err="1">
                <a:latin typeface="Arial" panose="020B0604020202020204" pitchFamily="34" charset="0"/>
                <a:cs typeface="Arial" panose="020B0604020202020204" pitchFamily="34" charset="0"/>
              </a:rPr>
              <a:t>Tate</a:t>
            </a:r>
            <a:r>
              <a:rPr lang="es-ES" dirty="0">
                <a:latin typeface="Arial" panose="020B0604020202020204" pitchFamily="34" charset="0"/>
                <a:cs typeface="Arial" panose="020B0604020202020204" pitchFamily="34" charset="0"/>
              </a:rPr>
              <a:t>, utilizo semillas, vainas y cascaras para hacer desigualdades en el relieve.</a:t>
            </a:r>
            <a:endParaRPr lang="es-ES" i="1" dirty="0">
              <a:latin typeface="Arial" panose="020B0604020202020204" pitchFamily="34" charset="0"/>
              <a:cs typeface="Arial" panose="020B0604020202020204" pitchFamily="34" charset="0"/>
            </a:endParaRPr>
          </a:p>
        </p:txBody>
      </p:sp>
      <p:pic>
        <p:nvPicPr>
          <p:cNvPr id="13" name="Marcador de contenido 12">
            <a:extLst>
              <a:ext uri="{FF2B5EF4-FFF2-40B4-BE49-F238E27FC236}">
                <a16:creationId xmlns:a16="http://schemas.microsoft.com/office/drawing/2014/main" id="{5C2198E3-E15D-B14C-B7D3-4D3AAFADBD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2325" y="1761067"/>
            <a:ext cx="4552950" cy="3619239"/>
          </a:xfrm>
        </p:spPr>
      </p:pic>
    </p:spTree>
    <p:extLst>
      <p:ext uri="{BB962C8B-B14F-4D97-AF65-F5344CB8AC3E}">
        <p14:creationId xmlns:p14="http://schemas.microsoft.com/office/powerpoint/2010/main" val="3923473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F6D5C-FBFD-2A4F-8136-21F9AE18CA7D}"/>
              </a:ext>
            </a:extLst>
          </p:cNvPr>
          <p:cNvSpPr>
            <a:spLocks noGrp="1"/>
          </p:cNvSpPr>
          <p:nvPr>
            <p:ph type="title"/>
          </p:nvPr>
        </p:nvSpPr>
        <p:spPr/>
        <p:txBody>
          <a:bodyPr/>
          <a:lstStyle/>
          <a:p>
            <a:pPr algn="ctr"/>
            <a:r>
              <a:rPr lang="es-ES" b="1" dirty="0" err="1">
                <a:latin typeface="Arial" panose="020B0604020202020204" pitchFamily="34" charset="0"/>
                <a:ea typeface="Apple Color Emoji" pitchFamily="2" charset="0"/>
                <a:cs typeface="Arial" panose="020B0604020202020204" pitchFamily="34" charset="0"/>
              </a:rPr>
              <a:t>Untitled</a:t>
            </a:r>
            <a:r>
              <a:rPr lang="es-ES" b="1" dirty="0">
                <a:latin typeface="Arial" panose="020B0604020202020204" pitchFamily="34" charset="0"/>
                <a:ea typeface="Apple Color Emoji" pitchFamily="2" charset="0"/>
                <a:cs typeface="Arial" panose="020B0604020202020204" pitchFamily="34" charset="0"/>
              </a:rPr>
              <a:t>.</a:t>
            </a:r>
          </a:p>
        </p:txBody>
      </p:sp>
      <p:sp>
        <p:nvSpPr>
          <p:cNvPr id="6" name="CuadroTexto 5">
            <a:extLst>
              <a:ext uri="{FF2B5EF4-FFF2-40B4-BE49-F238E27FC236}">
                <a16:creationId xmlns:a16="http://schemas.microsoft.com/office/drawing/2014/main" id="{CA6B6E16-1B9F-3345-BE64-1CFF6302D571}"/>
              </a:ext>
            </a:extLst>
          </p:cNvPr>
          <p:cNvSpPr txBox="1"/>
          <p:nvPr/>
        </p:nvSpPr>
        <p:spPr>
          <a:xfrm>
            <a:off x="7366000" y="1761067"/>
            <a:ext cx="4216400" cy="2585323"/>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Titulo: </a:t>
            </a:r>
            <a:r>
              <a:rPr lang="es-ES" dirty="0" err="1"/>
              <a:t>Untitled</a:t>
            </a:r>
            <a:r>
              <a:rPr lang="es-ES" dirty="0"/>
              <a:t>.</a:t>
            </a:r>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Año: 1985</a:t>
            </a:r>
          </a:p>
          <a:p>
            <a:r>
              <a:rPr lang="es-ES" dirty="0">
                <a:latin typeface="Arial" panose="020B0604020202020204" pitchFamily="34" charset="0"/>
                <a:cs typeface="Arial" panose="020B0604020202020204" pitchFamily="34" charset="0"/>
              </a:rPr>
              <a:t>Dimensiones: 290 x 760 x 360 mm</a:t>
            </a:r>
          </a:p>
          <a:p>
            <a:r>
              <a:rPr lang="es-ES" dirty="0">
                <a:latin typeface="Arial" panose="020B0604020202020204" pitchFamily="34" charset="0"/>
                <a:cs typeface="Arial" panose="020B0604020202020204" pitchFamily="34" charset="0"/>
              </a:rPr>
              <a:t>Materiales: Yeso y Bronce.</a:t>
            </a:r>
          </a:p>
          <a:p>
            <a:r>
              <a:rPr lang="es-ES" dirty="0">
                <a:latin typeface="Arial" panose="020B0604020202020204" pitchFamily="34" charset="0"/>
                <a:cs typeface="Arial" panose="020B0604020202020204" pitchFamily="34" charset="0"/>
              </a:rPr>
              <a:t>Descripción: Este pertenece a una exposición de </a:t>
            </a:r>
            <a:r>
              <a:rPr lang="es-ES" dirty="0" err="1">
                <a:latin typeface="Arial" panose="020B0604020202020204" pitchFamily="34" charset="0"/>
                <a:cs typeface="Arial" panose="020B0604020202020204" pitchFamily="34" charset="0"/>
              </a:rPr>
              <a:t>Tate</a:t>
            </a:r>
            <a:r>
              <a:rPr lang="es-ES" dirty="0">
                <a:latin typeface="Arial" panose="020B0604020202020204" pitchFamily="34" charset="0"/>
                <a:cs typeface="Arial" panose="020B0604020202020204" pitchFamily="34" charset="0"/>
              </a:rPr>
              <a:t>, imitaba formas orgánicas, tiene seis compartimentos de forma ovalada que reducen su tamaño de mayor a menor. </a:t>
            </a:r>
            <a:endParaRPr lang="es-ES" i="1" dirty="0">
              <a:latin typeface="Arial" panose="020B0604020202020204" pitchFamily="34" charset="0"/>
              <a:cs typeface="Arial" panose="020B0604020202020204" pitchFamily="34" charset="0"/>
            </a:endParaRPr>
          </a:p>
        </p:txBody>
      </p:sp>
      <p:pic>
        <p:nvPicPr>
          <p:cNvPr id="7" name="Marcador de contenido 6">
            <a:extLst>
              <a:ext uri="{FF2B5EF4-FFF2-40B4-BE49-F238E27FC236}">
                <a16:creationId xmlns:a16="http://schemas.microsoft.com/office/drawing/2014/main" id="{06FBAEEF-952E-DB43-AA6D-A7F533DA7F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3848" y="1761067"/>
            <a:ext cx="4338352" cy="3581400"/>
          </a:xfrm>
        </p:spPr>
      </p:pic>
    </p:spTree>
    <p:extLst>
      <p:ext uri="{BB962C8B-B14F-4D97-AF65-F5344CB8AC3E}">
        <p14:creationId xmlns:p14="http://schemas.microsoft.com/office/powerpoint/2010/main" val="1887754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F6D5C-FBFD-2A4F-8136-21F9AE18CA7D}"/>
              </a:ext>
            </a:extLst>
          </p:cNvPr>
          <p:cNvSpPr>
            <a:spLocks noGrp="1"/>
          </p:cNvSpPr>
          <p:nvPr>
            <p:ph type="title"/>
          </p:nvPr>
        </p:nvSpPr>
        <p:spPr>
          <a:xfrm>
            <a:off x="1371600" y="685800"/>
            <a:ext cx="9601200" cy="1075267"/>
          </a:xfrm>
        </p:spPr>
        <p:txBody>
          <a:bodyPr>
            <a:normAutofit fontScale="90000"/>
          </a:bodyPr>
          <a:lstStyle/>
          <a:p>
            <a:pPr algn="ctr"/>
            <a:r>
              <a:rPr lang="es-ES" b="1" dirty="0" err="1">
                <a:latin typeface="Arial" panose="020B0604020202020204" pitchFamily="34" charset="0"/>
                <a:ea typeface="Apple Color Emoji" pitchFamily="2" charset="0"/>
                <a:cs typeface="Arial" panose="020B0604020202020204" pitchFamily="34" charset="0"/>
              </a:rPr>
              <a:t>Loss</a:t>
            </a:r>
            <a:r>
              <a:rPr lang="es-ES" b="1" dirty="0">
                <a:latin typeface="Arial" panose="020B0604020202020204" pitchFamily="34" charset="0"/>
                <a:ea typeface="Apple Color Emoji" pitchFamily="2" charset="0"/>
                <a:cs typeface="Arial" panose="020B0604020202020204" pitchFamily="34" charset="0"/>
              </a:rPr>
              <a:t> of </a:t>
            </a:r>
            <a:r>
              <a:rPr lang="es-ES" b="1" dirty="0" err="1">
                <a:latin typeface="Arial" panose="020B0604020202020204" pitchFamily="34" charset="0"/>
                <a:ea typeface="Apple Color Emoji" pitchFamily="2" charset="0"/>
                <a:cs typeface="Arial" panose="020B0604020202020204" pitchFamily="34" charset="0"/>
              </a:rPr>
              <a:t>Selves</a:t>
            </a:r>
            <a:r>
              <a:rPr lang="es-ES" b="1" dirty="0">
                <a:latin typeface="Arial" panose="020B0604020202020204" pitchFamily="34" charset="0"/>
                <a:ea typeface="Apple Color Emoji" pitchFamily="2" charset="0"/>
                <a:cs typeface="Arial" panose="020B0604020202020204" pitchFamily="34" charset="0"/>
              </a:rPr>
              <a:t>, Place and </a:t>
            </a:r>
            <a:r>
              <a:rPr lang="es-ES" b="1" dirty="0" err="1">
                <a:latin typeface="Arial" panose="020B0604020202020204" pitchFamily="34" charset="0"/>
                <a:ea typeface="Apple Color Emoji" pitchFamily="2" charset="0"/>
                <a:cs typeface="Arial" panose="020B0604020202020204" pitchFamily="34" charset="0"/>
              </a:rPr>
              <a:t>Transformation</a:t>
            </a:r>
            <a:endParaRPr lang="es-ES" b="1" dirty="0">
              <a:latin typeface="Arial" panose="020B0604020202020204" pitchFamily="34" charset="0"/>
              <a:ea typeface="Apple Color Emoji" pitchFamily="2" charset="0"/>
              <a:cs typeface="Arial" panose="020B0604020202020204" pitchFamily="34" charset="0"/>
            </a:endParaRPr>
          </a:p>
        </p:txBody>
      </p:sp>
      <p:sp>
        <p:nvSpPr>
          <p:cNvPr id="6" name="CuadroTexto 5">
            <a:extLst>
              <a:ext uri="{FF2B5EF4-FFF2-40B4-BE49-F238E27FC236}">
                <a16:creationId xmlns:a16="http://schemas.microsoft.com/office/drawing/2014/main" id="{CA6B6E16-1B9F-3345-BE64-1CFF6302D571}"/>
              </a:ext>
            </a:extLst>
          </p:cNvPr>
          <p:cNvSpPr txBox="1"/>
          <p:nvPr/>
        </p:nvSpPr>
        <p:spPr>
          <a:xfrm>
            <a:off x="7366000" y="1761067"/>
            <a:ext cx="4216400" cy="2585323"/>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Titulo: </a:t>
            </a:r>
            <a:r>
              <a:rPr lang="es-ES" dirty="0" err="1"/>
              <a:t>Loss</a:t>
            </a:r>
            <a:r>
              <a:rPr lang="es-ES" dirty="0"/>
              <a:t> of </a:t>
            </a:r>
            <a:r>
              <a:rPr lang="es-ES" dirty="0" err="1"/>
              <a:t>Selves</a:t>
            </a:r>
            <a:r>
              <a:rPr lang="es-ES" dirty="0"/>
              <a:t>, Place and </a:t>
            </a:r>
            <a:r>
              <a:rPr lang="es-ES" dirty="0" err="1"/>
              <a:t>Transformation</a:t>
            </a:r>
            <a:r>
              <a:rPr lang="es-ES" dirty="0"/>
              <a:t>.</a:t>
            </a:r>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Año: 2000.</a:t>
            </a:r>
          </a:p>
          <a:p>
            <a:r>
              <a:rPr lang="es-ES" dirty="0">
                <a:latin typeface="Arial" panose="020B0604020202020204" pitchFamily="34" charset="0"/>
                <a:cs typeface="Arial" panose="020B0604020202020204" pitchFamily="34" charset="0"/>
              </a:rPr>
              <a:t>Dimensiones: 416 x 273 mm</a:t>
            </a:r>
          </a:p>
          <a:p>
            <a:r>
              <a:rPr lang="es-ES" dirty="0">
                <a:latin typeface="Arial" panose="020B0604020202020204" pitchFamily="34" charset="0"/>
                <a:cs typeface="Arial" panose="020B0604020202020204" pitchFamily="34" charset="0"/>
              </a:rPr>
              <a:t>Materiales: Impresiones digitales con pintura acrílica y tienta sobre papel. </a:t>
            </a:r>
          </a:p>
          <a:p>
            <a:r>
              <a:rPr lang="es-ES" dirty="0">
                <a:latin typeface="Arial" panose="020B0604020202020204" pitchFamily="34" charset="0"/>
                <a:cs typeface="Arial" panose="020B0604020202020204" pitchFamily="34" charset="0"/>
              </a:rPr>
              <a:t>Descripción: Este pertenece a una exposición de </a:t>
            </a:r>
            <a:r>
              <a:rPr lang="es-ES" dirty="0" err="1">
                <a:latin typeface="Arial" panose="020B0604020202020204" pitchFamily="34" charset="0"/>
                <a:cs typeface="Arial" panose="020B0604020202020204" pitchFamily="34" charset="0"/>
              </a:rPr>
              <a:t>Tate</a:t>
            </a:r>
            <a:r>
              <a:rPr lang="es-ES" dirty="0">
                <a:latin typeface="Arial" panose="020B0604020202020204" pitchFamily="34" charset="0"/>
                <a:cs typeface="Arial" panose="020B0604020202020204" pitchFamily="34" charset="0"/>
              </a:rPr>
              <a:t>, y es uno de los tres dibujos que tiene esta colección.</a:t>
            </a:r>
          </a:p>
        </p:txBody>
      </p:sp>
      <p:pic>
        <p:nvPicPr>
          <p:cNvPr id="11" name="Marcador de contenido 10">
            <a:extLst>
              <a:ext uri="{FF2B5EF4-FFF2-40B4-BE49-F238E27FC236}">
                <a16:creationId xmlns:a16="http://schemas.microsoft.com/office/drawing/2014/main" id="{D4358231-8C39-D645-8B41-85FA213A09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0909" y="1975756"/>
            <a:ext cx="2852305" cy="4188471"/>
          </a:xfrm>
        </p:spPr>
      </p:pic>
    </p:spTree>
    <p:extLst>
      <p:ext uri="{BB962C8B-B14F-4D97-AF65-F5344CB8AC3E}">
        <p14:creationId xmlns:p14="http://schemas.microsoft.com/office/powerpoint/2010/main" val="160222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F6D5C-FBFD-2A4F-8136-21F9AE18CA7D}"/>
              </a:ext>
            </a:extLst>
          </p:cNvPr>
          <p:cNvSpPr>
            <a:spLocks noGrp="1"/>
          </p:cNvSpPr>
          <p:nvPr>
            <p:ph type="title"/>
          </p:nvPr>
        </p:nvSpPr>
        <p:spPr>
          <a:xfrm>
            <a:off x="1371600" y="685800"/>
            <a:ext cx="9601200" cy="1075267"/>
          </a:xfrm>
        </p:spPr>
        <p:txBody>
          <a:bodyPr>
            <a:normAutofit fontScale="90000"/>
          </a:bodyPr>
          <a:lstStyle/>
          <a:p>
            <a:pPr algn="ctr"/>
            <a:r>
              <a:rPr lang="es-ES" b="1" dirty="0">
                <a:latin typeface="Arial" panose="020B0604020202020204" pitchFamily="34" charset="0"/>
                <a:ea typeface="Apple Color Emoji" pitchFamily="2" charset="0"/>
                <a:cs typeface="Arial" panose="020B0604020202020204" pitchFamily="34" charset="0"/>
              </a:rPr>
              <a:t>Gravitas Profundis II</a:t>
            </a:r>
            <a:br>
              <a:rPr lang="es-ES" dirty="0"/>
            </a:br>
            <a:endParaRPr lang="es-ES" b="1" dirty="0">
              <a:latin typeface="Arial" panose="020B0604020202020204" pitchFamily="34" charset="0"/>
              <a:ea typeface="Apple Color Emoji" pitchFamily="2" charset="0"/>
              <a:cs typeface="Arial" panose="020B0604020202020204" pitchFamily="34" charset="0"/>
            </a:endParaRPr>
          </a:p>
        </p:txBody>
      </p:sp>
      <p:sp>
        <p:nvSpPr>
          <p:cNvPr id="6" name="CuadroTexto 5">
            <a:extLst>
              <a:ext uri="{FF2B5EF4-FFF2-40B4-BE49-F238E27FC236}">
                <a16:creationId xmlns:a16="http://schemas.microsoft.com/office/drawing/2014/main" id="{CA6B6E16-1B9F-3345-BE64-1CFF6302D571}"/>
              </a:ext>
            </a:extLst>
          </p:cNvPr>
          <p:cNvSpPr txBox="1"/>
          <p:nvPr/>
        </p:nvSpPr>
        <p:spPr>
          <a:xfrm>
            <a:off x="6990443" y="1973337"/>
            <a:ext cx="4216400" cy="2308324"/>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Titulo: Gravitas Profundis II</a:t>
            </a:r>
          </a:p>
          <a:p>
            <a:r>
              <a:rPr lang="es-ES" dirty="0">
                <a:latin typeface="Arial" panose="020B0604020202020204" pitchFamily="34" charset="0"/>
                <a:cs typeface="Arial" panose="020B0604020202020204" pitchFamily="34" charset="0"/>
              </a:rPr>
              <a:t>Año: 2000.</a:t>
            </a:r>
          </a:p>
          <a:p>
            <a:r>
              <a:rPr lang="es-ES" dirty="0">
                <a:latin typeface="Arial" panose="020B0604020202020204" pitchFamily="34" charset="0"/>
                <a:cs typeface="Arial" panose="020B0604020202020204" pitchFamily="34" charset="0"/>
              </a:rPr>
              <a:t>Dimensiones: 535 x 408 mm</a:t>
            </a:r>
          </a:p>
          <a:p>
            <a:r>
              <a:rPr lang="es-ES" dirty="0">
                <a:latin typeface="Arial" panose="020B0604020202020204" pitchFamily="34" charset="0"/>
                <a:cs typeface="Arial" panose="020B0604020202020204" pitchFamily="34" charset="0"/>
              </a:rPr>
              <a:t>Materiales:4 impresiones digitales con pintura acrílica y tinta sobre papel. Descripción: Este pertenece a una exposición de </a:t>
            </a:r>
            <a:r>
              <a:rPr lang="es-ES" dirty="0" err="1">
                <a:latin typeface="Arial" panose="020B0604020202020204" pitchFamily="34" charset="0"/>
                <a:cs typeface="Arial" panose="020B0604020202020204" pitchFamily="34" charset="0"/>
              </a:rPr>
              <a:t>Tate</a:t>
            </a:r>
            <a:r>
              <a:rPr lang="es-ES" dirty="0">
                <a:latin typeface="Arial" panose="020B0604020202020204" pitchFamily="34" charset="0"/>
                <a:cs typeface="Arial" panose="020B0604020202020204" pitchFamily="34" charset="0"/>
              </a:rPr>
              <a:t>, y es la colección entera de la obra anterior.</a:t>
            </a:r>
          </a:p>
        </p:txBody>
      </p:sp>
      <p:pic>
        <p:nvPicPr>
          <p:cNvPr id="7" name="Marcador de contenido 6">
            <a:extLst>
              <a:ext uri="{FF2B5EF4-FFF2-40B4-BE49-F238E27FC236}">
                <a16:creationId xmlns:a16="http://schemas.microsoft.com/office/drawing/2014/main" id="{23558650-19CA-8E47-BB59-FFABF0721A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0327" y="1761067"/>
            <a:ext cx="3497188" cy="4349539"/>
          </a:xfrm>
        </p:spPr>
      </p:pic>
    </p:spTree>
    <p:extLst>
      <p:ext uri="{BB962C8B-B14F-4D97-AF65-F5344CB8AC3E}">
        <p14:creationId xmlns:p14="http://schemas.microsoft.com/office/powerpoint/2010/main" val="196660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F6D5C-FBFD-2A4F-8136-21F9AE18CA7D}"/>
              </a:ext>
            </a:extLst>
          </p:cNvPr>
          <p:cNvSpPr>
            <a:spLocks noGrp="1"/>
          </p:cNvSpPr>
          <p:nvPr>
            <p:ph type="title"/>
          </p:nvPr>
        </p:nvSpPr>
        <p:spPr>
          <a:xfrm>
            <a:off x="1371600" y="685800"/>
            <a:ext cx="9601200" cy="1075267"/>
          </a:xfrm>
        </p:spPr>
        <p:txBody>
          <a:bodyPr>
            <a:normAutofit fontScale="90000"/>
          </a:bodyPr>
          <a:lstStyle/>
          <a:p>
            <a:pPr algn="ctr"/>
            <a:r>
              <a:rPr lang="es-ES" b="1" dirty="0">
                <a:latin typeface="Arial" panose="020B0604020202020204" pitchFamily="34" charset="0"/>
                <a:ea typeface="Apple Color Emoji" pitchFamily="2" charset="0"/>
                <a:cs typeface="Arial" panose="020B0604020202020204" pitchFamily="34" charset="0"/>
              </a:rPr>
              <a:t>Gravitas Profundis III</a:t>
            </a:r>
            <a:br>
              <a:rPr lang="es-ES" dirty="0"/>
            </a:br>
            <a:endParaRPr lang="es-ES" b="1" dirty="0">
              <a:latin typeface="Arial" panose="020B0604020202020204" pitchFamily="34" charset="0"/>
              <a:ea typeface="Apple Color Emoji" pitchFamily="2" charset="0"/>
              <a:cs typeface="Arial" panose="020B0604020202020204" pitchFamily="34" charset="0"/>
            </a:endParaRPr>
          </a:p>
        </p:txBody>
      </p:sp>
      <p:sp>
        <p:nvSpPr>
          <p:cNvPr id="6" name="CuadroTexto 5">
            <a:extLst>
              <a:ext uri="{FF2B5EF4-FFF2-40B4-BE49-F238E27FC236}">
                <a16:creationId xmlns:a16="http://schemas.microsoft.com/office/drawing/2014/main" id="{CA6B6E16-1B9F-3345-BE64-1CFF6302D571}"/>
              </a:ext>
            </a:extLst>
          </p:cNvPr>
          <p:cNvSpPr txBox="1"/>
          <p:nvPr/>
        </p:nvSpPr>
        <p:spPr>
          <a:xfrm>
            <a:off x="6990443" y="1973337"/>
            <a:ext cx="4216400" cy="2031325"/>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Titulo: Gravitas Profundis III</a:t>
            </a:r>
          </a:p>
          <a:p>
            <a:r>
              <a:rPr lang="es-ES" dirty="0">
                <a:latin typeface="Arial" panose="020B0604020202020204" pitchFamily="34" charset="0"/>
                <a:cs typeface="Arial" panose="020B0604020202020204" pitchFamily="34" charset="0"/>
              </a:rPr>
              <a:t>Año: 2000.</a:t>
            </a:r>
          </a:p>
          <a:p>
            <a:r>
              <a:rPr lang="es-ES" dirty="0">
                <a:latin typeface="Arial" panose="020B0604020202020204" pitchFamily="34" charset="0"/>
                <a:cs typeface="Arial" panose="020B0604020202020204" pitchFamily="34" charset="0"/>
              </a:rPr>
              <a:t>Dimensiones: 535 x 408 mm</a:t>
            </a:r>
          </a:p>
          <a:p>
            <a:r>
              <a:rPr lang="es-ES" dirty="0">
                <a:latin typeface="Arial" panose="020B0604020202020204" pitchFamily="34" charset="0"/>
                <a:cs typeface="Arial" panose="020B0604020202020204" pitchFamily="34" charset="0"/>
              </a:rPr>
              <a:t>Materiales:4 impresiones digitales con pintura acrílica y tinta sobre papel. Descripción: Este pertenece a una exposición de </a:t>
            </a:r>
            <a:r>
              <a:rPr lang="es-ES" dirty="0" err="1">
                <a:latin typeface="Arial" panose="020B0604020202020204" pitchFamily="34" charset="0"/>
                <a:cs typeface="Arial" panose="020B0604020202020204" pitchFamily="34" charset="0"/>
              </a:rPr>
              <a:t>Tate</a:t>
            </a:r>
            <a:r>
              <a:rPr lang="es-ES" dirty="0">
                <a:latin typeface="Arial" panose="020B0604020202020204" pitchFamily="34" charset="0"/>
                <a:cs typeface="Arial" panose="020B0604020202020204" pitchFamily="34" charset="0"/>
              </a:rPr>
              <a:t>. </a:t>
            </a:r>
          </a:p>
        </p:txBody>
      </p:sp>
      <p:pic>
        <p:nvPicPr>
          <p:cNvPr id="5" name="Marcador de contenido 4">
            <a:extLst>
              <a:ext uri="{FF2B5EF4-FFF2-40B4-BE49-F238E27FC236}">
                <a16:creationId xmlns:a16="http://schemas.microsoft.com/office/drawing/2014/main" id="{3E6DC727-7D69-5D49-A266-88809400D3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312" y="1761067"/>
            <a:ext cx="3557270" cy="4409982"/>
          </a:xfrm>
        </p:spPr>
      </p:pic>
    </p:spTree>
    <p:extLst>
      <p:ext uri="{BB962C8B-B14F-4D97-AF65-F5344CB8AC3E}">
        <p14:creationId xmlns:p14="http://schemas.microsoft.com/office/powerpoint/2010/main" val="41758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F6D5C-FBFD-2A4F-8136-21F9AE18CA7D}"/>
              </a:ext>
            </a:extLst>
          </p:cNvPr>
          <p:cNvSpPr>
            <a:spLocks noGrp="1"/>
          </p:cNvSpPr>
          <p:nvPr>
            <p:ph type="title"/>
          </p:nvPr>
        </p:nvSpPr>
        <p:spPr/>
        <p:txBody>
          <a:bodyPr/>
          <a:lstStyle/>
          <a:p>
            <a:pPr algn="ctr"/>
            <a:r>
              <a:rPr lang="es-ES" b="1" dirty="0">
                <a:latin typeface="Arial" panose="020B0604020202020204" pitchFamily="34" charset="0"/>
                <a:ea typeface="Apple Color Emoji" pitchFamily="2" charset="0"/>
                <a:cs typeface="Arial" panose="020B0604020202020204" pitchFamily="34" charset="0"/>
              </a:rPr>
              <a:t>Mango </a:t>
            </a:r>
            <a:r>
              <a:rPr lang="es-ES" b="1" dirty="0" err="1">
                <a:latin typeface="Arial" panose="020B0604020202020204" pitchFamily="34" charset="0"/>
                <a:ea typeface="Apple Color Emoji" pitchFamily="2" charset="0"/>
                <a:cs typeface="Arial" panose="020B0604020202020204" pitchFamily="34" charset="0"/>
              </a:rPr>
              <a:t>Reliquary</a:t>
            </a:r>
            <a:r>
              <a:rPr lang="es-ES" b="1" dirty="0">
                <a:latin typeface="Arial" panose="020B0604020202020204" pitchFamily="34" charset="0"/>
                <a:ea typeface="Apple Color Emoji" pitchFamily="2" charset="0"/>
                <a:cs typeface="Arial" panose="020B0604020202020204" pitchFamily="34" charset="0"/>
              </a:rPr>
              <a:t>.</a:t>
            </a:r>
          </a:p>
        </p:txBody>
      </p:sp>
      <p:sp>
        <p:nvSpPr>
          <p:cNvPr id="6" name="CuadroTexto 5">
            <a:extLst>
              <a:ext uri="{FF2B5EF4-FFF2-40B4-BE49-F238E27FC236}">
                <a16:creationId xmlns:a16="http://schemas.microsoft.com/office/drawing/2014/main" id="{CA6B6E16-1B9F-3345-BE64-1CFF6302D571}"/>
              </a:ext>
            </a:extLst>
          </p:cNvPr>
          <p:cNvSpPr txBox="1"/>
          <p:nvPr/>
        </p:nvSpPr>
        <p:spPr>
          <a:xfrm>
            <a:off x="7366000" y="1761067"/>
            <a:ext cx="4216400" cy="2031325"/>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Titulo: Mango </a:t>
            </a:r>
            <a:r>
              <a:rPr lang="es-ES" dirty="0" err="1">
                <a:latin typeface="Arial" panose="020B0604020202020204" pitchFamily="34" charset="0"/>
                <a:cs typeface="Arial" panose="020B0604020202020204" pitchFamily="34" charset="0"/>
              </a:rPr>
              <a:t>Reliquary</a:t>
            </a:r>
            <a:r>
              <a:rPr lang="es-ES" dirty="0">
                <a:latin typeface="Arial" panose="020B0604020202020204" pitchFamily="34" charset="0"/>
                <a:cs typeface="Arial" panose="020B0604020202020204" pitchFamily="34" charset="0"/>
              </a:rPr>
              <a:t>.</a:t>
            </a:r>
          </a:p>
          <a:p>
            <a:r>
              <a:rPr lang="es-ES" dirty="0">
                <a:latin typeface="Arial" panose="020B0604020202020204" pitchFamily="34" charset="0"/>
                <a:cs typeface="Arial" panose="020B0604020202020204" pitchFamily="34" charset="0"/>
              </a:rPr>
              <a:t>Año: 2000.</a:t>
            </a:r>
          </a:p>
          <a:p>
            <a:r>
              <a:rPr lang="es-ES" dirty="0">
                <a:latin typeface="Arial" panose="020B0604020202020204" pitchFamily="34" charset="0"/>
                <a:cs typeface="Arial" panose="020B0604020202020204" pitchFamily="34" charset="0"/>
              </a:rPr>
              <a:t>Dimensiones: 370 x 1370 x 610 mm</a:t>
            </a:r>
          </a:p>
          <a:p>
            <a:r>
              <a:rPr lang="es-ES" dirty="0">
                <a:latin typeface="Arial" panose="020B0604020202020204" pitchFamily="34" charset="0"/>
                <a:cs typeface="Arial" panose="020B0604020202020204" pitchFamily="34" charset="0"/>
              </a:rPr>
              <a:t>Materiales: Semillas de mármol, plomo y mango de carrara.</a:t>
            </a:r>
          </a:p>
          <a:p>
            <a:r>
              <a:rPr lang="es-ES" dirty="0">
                <a:latin typeface="Arial" panose="020B0604020202020204" pitchFamily="34" charset="0"/>
                <a:cs typeface="Arial" panose="020B0604020202020204" pitchFamily="34" charset="0"/>
              </a:rPr>
              <a:t>Descripción: Este pertenece a una exposición de </a:t>
            </a:r>
            <a:r>
              <a:rPr lang="es-ES" dirty="0" err="1">
                <a:latin typeface="Arial" panose="020B0604020202020204" pitchFamily="34" charset="0"/>
                <a:cs typeface="Arial" panose="020B0604020202020204" pitchFamily="34" charset="0"/>
              </a:rPr>
              <a:t>Tate</a:t>
            </a:r>
            <a:r>
              <a:rPr lang="es-ES" dirty="0">
                <a:latin typeface="Arial" panose="020B0604020202020204" pitchFamily="34" charset="0"/>
                <a:cs typeface="Arial" panose="020B0604020202020204" pitchFamily="34" charset="0"/>
              </a:rPr>
              <a:t>. </a:t>
            </a:r>
            <a:endParaRPr lang="es-ES" i="1" dirty="0">
              <a:latin typeface="Arial" panose="020B0604020202020204" pitchFamily="34" charset="0"/>
              <a:cs typeface="Arial" panose="020B0604020202020204" pitchFamily="34" charset="0"/>
            </a:endParaRPr>
          </a:p>
        </p:txBody>
      </p:sp>
      <p:pic>
        <p:nvPicPr>
          <p:cNvPr id="8" name="Marcador de contenido 7">
            <a:extLst>
              <a:ext uri="{FF2B5EF4-FFF2-40B4-BE49-F238E27FC236}">
                <a16:creationId xmlns:a16="http://schemas.microsoft.com/office/drawing/2014/main" id="{D3F3258A-94B3-D544-A935-F9FDA873C2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173" y="1761067"/>
            <a:ext cx="6173995" cy="3581400"/>
          </a:xfrm>
        </p:spPr>
      </p:pic>
    </p:spTree>
    <p:extLst>
      <p:ext uri="{BB962C8B-B14F-4D97-AF65-F5344CB8AC3E}">
        <p14:creationId xmlns:p14="http://schemas.microsoft.com/office/powerpoint/2010/main" val="1666065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E29637-BEC8-FC47-8112-FD3678E40C6A}"/>
              </a:ext>
            </a:extLst>
          </p:cNvPr>
          <p:cNvSpPr>
            <a:spLocks noGrp="1"/>
          </p:cNvSpPr>
          <p:nvPr>
            <p:ph type="title"/>
          </p:nvPr>
        </p:nvSpPr>
        <p:spPr/>
        <p:txBody>
          <a:bodyPr/>
          <a:lstStyle/>
          <a:p>
            <a:r>
              <a:rPr lang="es-ES" sz="4000" b="1" dirty="0" err="1">
                <a:latin typeface="Arial" panose="020B0604020202020204" pitchFamily="34" charset="0"/>
                <a:ea typeface="Apple Color Emoji" pitchFamily="2" charset="0"/>
                <a:cs typeface="Arial" panose="020B0604020202020204" pitchFamily="34" charset="0"/>
              </a:rPr>
              <a:t>Webgrafía</a:t>
            </a:r>
            <a:r>
              <a:rPr lang="es-ES" sz="4000" b="1" dirty="0">
                <a:latin typeface="Arial" panose="020B0604020202020204" pitchFamily="34" charset="0"/>
                <a:ea typeface="Apple Color Emoji" pitchFamily="2" charset="0"/>
                <a:cs typeface="Arial" panose="020B0604020202020204" pitchFamily="34" charset="0"/>
              </a:rPr>
              <a:t>.</a:t>
            </a:r>
          </a:p>
        </p:txBody>
      </p:sp>
      <p:sp>
        <p:nvSpPr>
          <p:cNvPr id="3" name="Marcador de contenido 2">
            <a:extLst>
              <a:ext uri="{FF2B5EF4-FFF2-40B4-BE49-F238E27FC236}">
                <a16:creationId xmlns:a16="http://schemas.microsoft.com/office/drawing/2014/main" id="{9B587A78-8A5B-2B4C-BD42-FFE8DA08EC58}"/>
              </a:ext>
            </a:extLst>
          </p:cNvPr>
          <p:cNvSpPr>
            <a:spLocks noGrp="1"/>
          </p:cNvSpPr>
          <p:nvPr>
            <p:ph idx="1"/>
          </p:nvPr>
        </p:nvSpPr>
        <p:spPr/>
        <p:txBody>
          <a:bodyPr/>
          <a:lstStyle/>
          <a:p>
            <a:r>
              <a:rPr lang="es-ES" dirty="0">
                <a:latin typeface="Arial" panose="020B0604020202020204" pitchFamily="34" charset="0"/>
                <a:cs typeface="Arial" panose="020B0604020202020204" pitchFamily="34" charset="0"/>
              </a:rPr>
              <a:t>Pagina oficial del </a:t>
            </a:r>
            <a:r>
              <a:rPr lang="es-ES" dirty="0" err="1">
                <a:latin typeface="Arial" panose="020B0604020202020204" pitchFamily="34" charset="0"/>
                <a:cs typeface="Arial" panose="020B0604020202020204" pitchFamily="34" charset="0"/>
              </a:rPr>
              <a:t>Guggenhein</a:t>
            </a:r>
            <a:r>
              <a:rPr lang="es-ES" dirty="0">
                <a:latin typeface="Arial" panose="020B0604020202020204" pitchFamily="34" charset="0"/>
                <a:cs typeface="Arial" panose="020B0604020202020204" pitchFamily="34" charset="0"/>
              </a:rPr>
              <a:t> </a:t>
            </a:r>
          </a:p>
          <a:p>
            <a:r>
              <a:rPr lang="es-ES" dirty="0">
                <a:latin typeface="Arial" panose="020B0604020202020204" pitchFamily="34" charset="0"/>
                <a:cs typeface="Arial" panose="020B0604020202020204" pitchFamily="34" charset="0"/>
              </a:rPr>
              <a:t>Pagina oficial del </a:t>
            </a:r>
            <a:r>
              <a:rPr lang="es-ES" dirty="0" err="1">
                <a:latin typeface="Arial" panose="020B0604020202020204" pitchFamily="34" charset="0"/>
                <a:cs typeface="Arial" panose="020B0604020202020204" pitchFamily="34" charset="0"/>
              </a:rPr>
              <a:t>Tate</a:t>
            </a:r>
            <a:r>
              <a:rPr lang="es-ES" dirty="0">
                <a:latin typeface="Arial" panose="020B0604020202020204" pitchFamily="34" charset="0"/>
                <a:cs typeface="Arial" panose="020B0604020202020204" pitchFamily="34" charset="0"/>
              </a:rPr>
              <a:t>.</a:t>
            </a:r>
          </a:p>
          <a:p>
            <a:r>
              <a:rPr lang="es-ES" dirty="0">
                <a:latin typeface="Arial" panose="020B0604020202020204" pitchFamily="34" charset="0"/>
                <a:cs typeface="Arial" panose="020B0604020202020204" pitchFamily="34" charset="0"/>
              </a:rPr>
              <a:t>Pagina de la artista.</a:t>
            </a:r>
          </a:p>
          <a:p>
            <a:r>
              <a:rPr lang="es-ES" dirty="0">
                <a:latin typeface="Arial" panose="020B0604020202020204" pitchFamily="34" charset="0"/>
                <a:cs typeface="Arial" panose="020B0604020202020204" pitchFamily="34" charset="0"/>
              </a:rPr>
              <a:t>Wikipedia.</a:t>
            </a:r>
          </a:p>
          <a:p>
            <a:r>
              <a:rPr lang="es-ES" dirty="0">
                <a:latin typeface="Arial" panose="020B0604020202020204" pitchFamily="34" charset="0"/>
                <a:cs typeface="Arial" panose="020B0604020202020204" pitchFamily="34" charset="0"/>
              </a:rPr>
              <a:t>Imágenes de las paginas de los museos y imágenes google. </a:t>
            </a:r>
          </a:p>
        </p:txBody>
      </p:sp>
    </p:spTree>
    <p:extLst>
      <p:ext uri="{BB962C8B-B14F-4D97-AF65-F5344CB8AC3E}">
        <p14:creationId xmlns:p14="http://schemas.microsoft.com/office/powerpoint/2010/main" val="3573010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a:extLst>
              <a:ext uri="{FF2B5EF4-FFF2-40B4-BE49-F238E27FC236}">
                <a16:creationId xmlns:a16="http://schemas.microsoft.com/office/drawing/2014/main" id="{3B897A90-2F7D-477C-8B8B-424335955515}"/>
              </a:ext>
            </a:extLst>
          </p:cNvPr>
          <p:cNvPicPr>
            <a:picLocks noGrp="1" noChangeAspect="1"/>
          </p:cNvPicPr>
          <p:nvPr>
            <p:ph type="pic" sz="quarter" idx="10"/>
          </p:nvPr>
        </p:nvPicPr>
        <p:blipFill>
          <a:blip r:embed="rId3"/>
          <a:stretch>
            <a:fillRect/>
          </a:stretch>
        </p:blipFill>
        <p:spPr>
          <a:xfrm>
            <a:off x="0" y="1"/>
            <a:ext cx="12192000" cy="4837454"/>
          </a:xfrm>
        </p:spPr>
      </p:pic>
      <p:grpSp>
        <p:nvGrpSpPr>
          <p:cNvPr id="15" name="Grupo 14" title="Marco de imagen de papel">
            <a:extLst>
              <a:ext uri="{FF2B5EF4-FFF2-40B4-BE49-F238E27FC236}">
                <a16:creationId xmlns:a16="http://schemas.microsoft.com/office/drawing/2014/main" id="{2BB77C0C-1042-44F9-A00C-9DEE176AE494}"/>
              </a:ext>
            </a:extLst>
          </p:cNvPr>
          <p:cNvGrpSpPr/>
          <p:nvPr/>
        </p:nvGrpSpPr>
        <p:grpSpPr>
          <a:xfrm rot="21295767">
            <a:off x="5213054" y="1125704"/>
            <a:ext cx="3474160" cy="4337342"/>
            <a:chOff x="4636201" y="-1745975"/>
            <a:chExt cx="3474160" cy="4337342"/>
          </a:xfrm>
        </p:grpSpPr>
        <p:sp>
          <p:nvSpPr>
            <p:cNvPr id="16" name="Paralelogramo 15">
              <a:extLst>
                <a:ext uri="{FF2B5EF4-FFF2-40B4-BE49-F238E27FC236}">
                  <a16:creationId xmlns:a16="http://schemas.microsoft.com/office/drawing/2014/main" id="{269610D6-7006-4BA5-A69B-3C7A4ED489FF}"/>
                </a:ext>
              </a:extLst>
            </p:cNvPr>
            <p:cNvSpPr/>
            <p:nvPr userDrawn="1"/>
          </p:nvSpPr>
          <p:spPr>
            <a:xfrm rot="5400000">
              <a:off x="4813604" y="-705389"/>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7" name="Rectángulo: Esquinas redondeadas 16" descr="Marco de imagen de papel">
              <a:extLst>
                <a:ext uri="{FF2B5EF4-FFF2-40B4-BE49-F238E27FC236}">
                  <a16:creationId xmlns:a16="http://schemas.microsoft.com/office/drawing/2014/main" id="{796A7B23-46FE-43D7-A493-FB56337C450D}"/>
                </a:ext>
              </a:extLst>
            </p:cNvPr>
            <p:cNvSpPr/>
            <p:nvPr userDrawn="1"/>
          </p:nvSpPr>
          <p:spPr>
            <a:xfrm>
              <a:off x="4636201" y="-1745975"/>
              <a:ext cx="3220061" cy="3910358"/>
            </a:xfrm>
            <a:prstGeom prst="roundRect">
              <a:avLst>
                <a:gd name="adj" fmla="val 454"/>
              </a:avLst>
            </a:prstGeom>
            <a:blipFill dpi="0" rotWithShape="1">
              <a:blip r:embed="rId4" cstate="screen">
                <a:extLst>
                  <a:ext uri="{BEBA8EAE-BF5A-486C-A8C5-ECC9F3942E4B}">
                    <a14:imgProps xmlns:a14="http://schemas.microsoft.com/office/drawing/2010/main">
                      <a14:imgLayer r:embed="rId5">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grpSp>
        <p:nvGrpSpPr>
          <p:cNvPr id="18" name="Grupo 17" title="Marco de imagen de papel">
            <a:extLst>
              <a:ext uri="{FF2B5EF4-FFF2-40B4-BE49-F238E27FC236}">
                <a16:creationId xmlns:a16="http://schemas.microsoft.com/office/drawing/2014/main" id="{B6B1D40C-7E92-4FF3-A3DE-A858E37F3928}"/>
              </a:ext>
            </a:extLst>
          </p:cNvPr>
          <p:cNvGrpSpPr/>
          <p:nvPr/>
        </p:nvGrpSpPr>
        <p:grpSpPr>
          <a:xfrm>
            <a:off x="8294018" y="401177"/>
            <a:ext cx="2847409" cy="3554872"/>
            <a:chOff x="12781483" y="-1318991"/>
            <a:chExt cx="3132150" cy="3910359"/>
          </a:xfrm>
        </p:grpSpPr>
        <p:sp>
          <p:nvSpPr>
            <p:cNvPr id="19" name="Paralelogramo 18">
              <a:extLst>
                <a:ext uri="{FF2B5EF4-FFF2-40B4-BE49-F238E27FC236}">
                  <a16:creationId xmlns:a16="http://schemas.microsoft.com/office/drawing/2014/main" id="{E3463503-E42B-437B-A892-C13AB4A175E5}"/>
                </a:ext>
              </a:extLst>
            </p:cNvPr>
            <p:cNvSpPr/>
            <p:nvPr userDrawn="1"/>
          </p:nvSpPr>
          <p:spPr>
            <a:xfrm rot="5400000">
              <a:off x="12941422" y="-380844"/>
              <a:ext cx="2903066" cy="3041357"/>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Esquinas redondeadas 19" descr="Marco de imagen de papel">
              <a:extLst>
                <a:ext uri="{FF2B5EF4-FFF2-40B4-BE49-F238E27FC236}">
                  <a16:creationId xmlns:a16="http://schemas.microsoft.com/office/drawing/2014/main" id="{0EF8A4BF-A43E-4569-9286-DE035DF7EE4B}"/>
                </a:ext>
              </a:extLst>
            </p:cNvPr>
            <p:cNvSpPr/>
            <p:nvPr userDrawn="1"/>
          </p:nvSpPr>
          <p:spPr>
            <a:xfrm>
              <a:off x="12781483" y="-1318991"/>
              <a:ext cx="2903066" cy="3525408"/>
            </a:xfrm>
            <a:prstGeom prst="roundRect">
              <a:avLst>
                <a:gd name="adj" fmla="val 454"/>
              </a:avLst>
            </a:prstGeom>
            <a:blipFill dpi="0" rotWithShape="1">
              <a:blip r:embed="rId4" cstate="screen">
                <a:extLst>
                  <a:ext uri="{BEBA8EAE-BF5A-486C-A8C5-ECC9F3942E4B}">
                    <a14:imgProps xmlns:a14="http://schemas.microsoft.com/office/drawing/2010/main">
                      <a14:imgLayer r:embed="rId5">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3" name="Título 2">
            <a:extLst>
              <a:ext uri="{FF2B5EF4-FFF2-40B4-BE49-F238E27FC236}">
                <a16:creationId xmlns:a16="http://schemas.microsoft.com/office/drawing/2014/main" id="{2364D1BF-A06E-4FF1-A6F2-DDA5CFC83776}"/>
              </a:ext>
            </a:extLst>
          </p:cNvPr>
          <p:cNvSpPr>
            <a:spLocks noGrp="1"/>
          </p:cNvSpPr>
          <p:nvPr>
            <p:ph type="ctrTitle"/>
          </p:nvPr>
        </p:nvSpPr>
        <p:spPr>
          <a:xfrm>
            <a:off x="1456507" y="5211721"/>
            <a:ext cx="2008145" cy="1128778"/>
          </a:xfrm>
        </p:spPr>
        <p:txBody>
          <a:bodyPr rtlCol="0"/>
          <a:lstStyle/>
          <a:p>
            <a:pPr rtl="0"/>
            <a:r>
              <a:rPr lang="es-ES" dirty="0"/>
              <a:t>Gracias</a:t>
            </a:r>
          </a:p>
        </p:txBody>
      </p:sp>
      <p:cxnSp>
        <p:nvCxnSpPr>
          <p:cNvPr id="8" name="Conector recto 7" descr="línea vertical">
            <a:extLst>
              <a:ext uri="{FF2B5EF4-FFF2-40B4-BE49-F238E27FC236}">
                <a16:creationId xmlns:a16="http://schemas.microsoft.com/office/drawing/2014/main" id="{C0B893E7-2D9C-445D-8C3C-B056DC61CD6B}"/>
              </a:ext>
              <a:ext uri="{C183D7F6-B498-43B3-948B-1728B52AA6E4}">
                <adec:decorative xmlns:adec="http://schemas.microsoft.com/office/drawing/2017/decorative" val="1"/>
              </a:ext>
            </a:extLst>
          </p:cNvPr>
          <p:cNvCxnSpPr>
            <a:cxnSpLocks/>
          </p:cNvCxnSpPr>
          <p:nvPr/>
        </p:nvCxnSpPr>
        <p:spPr>
          <a:xfrm>
            <a:off x="3635607" y="5628065"/>
            <a:ext cx="0" cy="637049"/>
          </a:xfrm>
          <a:prstGeom prst="line">
            <a:avLst/>
          </a:prstGeom>
          <a:ln w="381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Marcador de posición de imagen 25">
            <a:extLst>
              <a:ext uri="{FF2B5EF4-FFF2-40B4-BE49-F238E27FC236}">
                <a16:creationId xmlns:a16="http://schemas.microsoft.com/office/drawing/2014/main" id="{9577867C-493D-3F48-A2BF-E7B4B39F58B9}"/>
              </a:ext>
            </a:extLst>
          </p:cNvPr>
          <p:cNvPicPr>
            <a:picLocks noGrp="1" noChangeAspect="1"/>
          </p:cNvPicPr>
          <p:nvPr>
            <p:ph type="pic" sz="quarter" idx="11"/>
          </p:nvPr>
        </p:nvPicPr>
        <p:blipFill>
          <a:blip r:embed="rId6"/>
          <a:srcRect l="10162" r="10162"/>
          <a:stretch>
            <a:fillRect/>
          </a:stretch>
        </p:blipFill>
        <p:spPr/>
      </p:pic>
      <p:pic>
        <p:nvPicPr>
          <p:cNvPr id="30" name="Marcador de posición de imagen 29">
            <a:extLst>
              <a:ext uri="{FF2B5EF4-FFF2-40B4-BE49-F238E27FC236}">
                <a16:creationId xmlns:a16="http://schemas.microsoft.com/office/drawing/2014/main" id="{EF9B1E67-D34B-1948-8ABB-3FD615D61158}"/>
              </a:ext>
            </a:extLst>
          </p:cNvPr>
          <p:cNvPicPr>
            <a:picLocks noGrp="1" noChangeAspect="1"/>
          </p:cNvPicPr>
          <p:nvPr>
            <p:ph type="pic" sz="quarter" idx="13"/>
          </p:nvPr>
        </p:nvPicPr>
        <p:blipFill>
          <a:blip r:embed="rId7"/>
          <a:srcRect t="6181" b="6181"/>
          <a:stretch>
            <a:fillRect/>
          </a:stretch>
        </p:blipFill>
        <p:spPr/>
      </p:pic>
    </p:spTree>
    <p:extLst>
      <p:ext uri="{BB962C8B-B14F-4D97-AF65-F5344CB8AC3E}">
        <p14:creationId xmlns:p14="http://schemas.microsoft.com/office/powerpoint/2010/main" val="2910675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D2417D-408C-B648-B3AC-0362EBEB2EF6}"/>
              </a:ext>
            </a:extLst>
          </p:cNvPr>
          <p:cNvSpPr>
            <a:spLocks noGrp="1"/>
          </p:cNvSpPr>
          <p:nvPr>
            <p:ph type="title"/>
          </p:nvPr>
        </p:nvSpPr>
        <p:spPr/>
        <p:txBody>
          <a:bodyPr/>
          <a:lstStyle/>
          <a:p>
            <a:pPr algn="ctr"/>
            <a:r>
              <a:rPr lang="es-E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Devanagari Sangam MN" panose="02000000000000000000" pitchFamily="2" charset="0"/>
                <a:ea typeface="Apple Color Emoji" pitchFamily="2" charset="0"/>
                <a:cs typeface="Devanagari Sangam MN" panose="02000000000000000000" pitchFamily="2" charset="0"/>
              </a:rPr>
              <a:t>ÍNDICE </a:t>
            </a:r>
          </a:p>
        </p:txBody>
      </p:sp>
      <p:sp>
        <p:nvSpPr>
          <p:cNvPr id="3" name="Marcador de contenido 2">
            <a:extLst>
              <a:ext uri="{FF2B5EF4-FFF2-40B4-BE49-F238E27FC236}">
                <a16:creationId xmlns:a16="http://schemas.microsoft.com/office/drawing/2014/main" id="{889E044E-DC2B-E947-9003-76E363E0A6FD}"/>
              </a:ext>
            </a:extLst>
          </p:cNvPr>
          <p:cNvSpPr>
            <a:spLocks noGrp="1"/>
          </p:cNvSpPr>
          <p:nvPr>
            <p:ph idx="1"/>
          </p:nvPr>
        </p:nvSpPr>
        <p:spPr/>
        <p:txBody>
          <a:bodyPr>
            <a:normAutofit fontScale="25000" lnSpcReduction="20000"/>
          </a:bodyPr>
          <a:lstStyle/>
          <a:p>
            <a:r>
              <a:rPr lang="es-ES" dirty="0" err="1"/>
              <a:t>Pág</a:t>
            </a:r>
            <a:r>
              <a:rPr lang="es-ES" dirty="0"/>
              <a:t> 3: </a:t>
            </a:r>
            <a:r>
              <a:rPr lang="es-ES" dirty="0" err="1"/>
              <a:t>biografia</a:t>
            </a:r>
            <a:r>
              <a:rPr lang="es-ES" dirty="0"/>
              <a:t> de Richard Serra.</a:t>
            </a:r>
          </a:p>
          <a:p>
            <a:r>
              <a:rPr lang="es-ES" dirty="0" err="1"/>
              <a:t>Pág</a:t>
            </a:r>
            <a:r>
              <a:rPr lang="es-ES" dirty="0"/>
              <a:t> 4: Obra 1.</a:t>
            </a:r>
          </a:p>
          <a:p>
            <a:r>
              <a:rPr lang="es-ES" dirty="0" err="1"/>
              <a:t>Pág</a:t>
            </a:r>
            <a:r>
              <a:rPr lang="es-ES" dirty="0"/>
              <a:t> 5: Obra 2. </a:t>
            </a:r>
          </a:p>
          <a:p>
            <a:r>
              <a:rPr lang="es-ES" dirty="0" err="1"/>
              <a:t>Pág</a:t>
            </a:r>
            <a:r>
              <a:rPr lang="es-ES" dirty="0"/>
              <a:t> 6: Obra 3. </a:t>
            </a:r>
          </a:p>
          <a:p>
            <a:r>
              <a:rPr lang="es-ES" dirty="0" err="1"/>
              <a:t>Pág</a:t>
            </a:r>
            <a:r>
              <a:rPr lang="es-ES" dirty="0"/>
              <a:t> 7: Obra 4.</a:t>
            </a:r>
          </a:p>
          <a:p>
            <a:r>
              <a:rPr lang="es-ES" dirty="0" err="1"/>
              <a:t>Pág</a:t>
            </a:r>
            <a:r>
              <a:rPr lang="es-ES" dirty="0"/>
              <a:t> 8: Obra 5.</a:t>
            </a:r>
          </a:p>
          <a:p>
            <a:r>
              <a:rPr lang="es-ES" dirty="0" err="1"/>
              <a:t>Pág</a:t>
            </a:r>
            <a:r>
              <a:rPr lang="es-ES" dirty="0"/>
              <a:t> 9: Obra 6.</a:t>
            </a:r>
          </a:p>
          <a:p>
            <a:r>
              <a:rPr lang="es-ES" dirty="0" err="1"/>
              <a:t>Pág</a:t>
            </a:r>
            <a:r>
              <a:rPr lang="es-ES" dirty="0"/>
              <a:t> 10: Obra 7. </a:t>
            </a:r>
          </a:p>
          <a:p>
            <a:r>
              <a:rPr lang="es-ES" dirty="0" err="1"/>
              <a:t>Pág</a:t>
            </a:r>
            <a:r>
              <a:rPr lang="es-ES" dirty="0"/>
              <a:t> 11: Biografía de </a:t>
            </a:r>
            <a:r>
              <a:rPr lang="es-ES" dirty="0" err="1"/>
              <a:t>Veronica</a:t>
            </a:r>
            <a:r>
              <a:rPr lang="es-ES" dirty="0"/>
              <a:t> </a:t>
            </a:r>
            <a:r>
              <a:rPr lang="es-ES" dirty="0" err="1"/>
              <a:t>Ryan</a:t>
            </a:r>
            <a:r>
              <a:rPr lang="es-ES" dirty="0"/>
              <a:t> </a:t>
            </a:r>
          </a:p>
          <a:p>
            <a:r>
              <a:rPr lang="es-ES" dirty="0" err="1"/>
              <a:t>Pág</a:t>
            </a:r>
            <a:r>
              <a:rPr lang="es-ES" dirty="0"/>
              <a:t> 12: Obra 1 </a:t>
            </a:r>
          </a:p>
          <a:p>
            <a:r>
              <a:rPr lang="es-ES" dirty="0" err="1"/>
              <a:t>Pág</a:t>
            </a:r>
            <a:r>
              <a:rPr lang="es-ES" dirty="0"/>
              <a:t> 13: Obra 2.</a:t>
            </a:r>
          </a:p>
          <a:p>
            <a:r>
              <a:rPr lang="es-ES" dirty="0" err="1"/>
              <a:t>Pág</a:t>
            </a:r>
            <a:r>
              <a:rPr lang="es-ES" dirty="0"/>
              <a:t> 14: Obra 3.</a:t>
            </a:r>
          </a:p>
          <a:p>
            <a:r>
              <a:rPr lang="es-ES" dirty="0" err="1"/>
              <a:t>Pág</a:t>
            </a:r>
            <a:r>
              <a:rPr lang="es-ES" dirty="0"/>
              <a:t> 15: Obra 4.</a:t>
            </a:r>
          </a:p>
          <a:p>
            <a:r>
              <a:rPr lang="es-ES" dirty="0" err="1"/>
              <a:t>Pág</a:t>
            </a:r>
            <a:r>
              <a:rPr lang="es-ES" dirty="0"/>
              <a:t>  16: Obra 5.</a:t>
            </a:r>
          </a:p>
          <a:p>
            <a:r>
              <a:rPr lang="es-ES" dirty="0" err="1"/>
              <a:t>Pág</a:t>
            </a:r>
            <a:r>
              <a:rPr lang="es-ES" dirty="0"/>
              <a:t> 17: Obra 6.</a:t>
            </a:r>
          </a:p>
          <a:p>
            <a:r>
              <a:rPr lang="es-ES" dirty="0" err="1"/>
              <a:t>Pág</a:t>
            </a:r>
            <a:r>
              <a:rPr lang="es-ES" dirty="0"/>
              <a:t> 18: Obra 7. </a:t>
            </a:r>
          </a:p>
          <a:p>
            <a:r>
              <a:rPr lang="es-ES" dirty="0" err="1"/>
              <a:t>Ág</a:t>
            </a:r>
            <a:r>
              <a:rPr lang="es-ES" dirty="0"/>
              <a:t> 19: AGREDECIMIENTOS.</a:t>
            </a:r>
          </a:p>
        </p:txBody>
      </p:sp>
    </p:spTree>
    <p:extLst>
      <p:ext uri="{BB962C8B-B14F-4D97-AF65-F5344CB8AC3E}">
        <p14:creationId xmlns:p14="http://schemas.microsoft.com/office/powerpoint/2010/main" val="399088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E2DAC-F0D3-114D-875E-351247232973}"/>
              </a:ext>
            </a:extLst>
          </p:cNvPr>
          <p:cNvSpPr>
            <a:spLocks noGrp="1"/>
          </p:cNvSpPr>
          <p:nvPr>
            <p:ph type="title"/>
          </p:nvPr>
        </p:nvSpPr>
        <p:spPr/>
        <p:txBody>
          <a:bodyPr/>
          <a:lstStyle/>
          <a:p>
            <a:pPr algn="ctr"/>
            <a:r>
              <a:rPr lang="es-E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Devanagari Sangam MN" panose="02000000000000000000" pitchFamily="2" charset="0"/>
                <a:ea typeface="Apple Color Emoji" pitchFamily="2" charset="0"/>
                <a:cs typeface="Devanagari Sangam MN" panose="02000000000000000000" pitchFamily="2" charset="0"/>
              </a:rPr>
              <a:t>RICHARD SERRA</a:t>
            </a:r>
          </a:p>
        </p:txBody>
      </p:sp>
      <p:pic>
        <p:nvPicPr>
          <p:cNvPr id="5" name="Marcador de contenido 4">
            <a:extLst>
              <a:ext uri="{FF2B5EF4-FFF2-40B4-BE49-F238E27FC236}">
                <a16:creationId xmlns:a16="http://schemas.microsoft.com/office/drawing/2014/main" id="{61148FD7-4126-E641-985B-DD7F623A22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3836" y="2171700"/>
            <a:ext cx="2756728" cy="3308074"/>
          </a:xfrm>
        </p:spPr>
      </p:pic>
      <p:sp>
        <p:nvSpPr>
          <p:cNvPr id="6" name="CuadroTexto 5">
            <a:extLst>
              <a:ext uri="{FF2B5EF4-FFF2-40B4-BE49-F238E27FC236}">
                <a16:creationId xmlns:a16="http://schemas.microsoft.com/office/drawing/2014/main" id="{2CC58A2E-D7C3-D745-9026-3ADE6D3EAEA3}"/>
              </a:ext>
            </a:extLst>
          </p:cNvPr>
          <p:cNvSpPr txBox="1"/>
          <p:nvPr/>
        </p:nvSpPr>
        <p:spPr>
          <a:xfrm>
            <a:off x="2235199" y="2171700"/>
            <a:ext cx="2237409"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S" sz="1400" dirty="0">
                <a:latin typeface="Arial" panose="020B0604020202020204" pitchFamily="34" charset="0"/>
                <a:cs typeface="Arial" panose="020B0604020202020204" pitchFamily="34" charset="0"/>
              </a:rPr>
              <a:t>Nació el 2 de noviembre de 1939</a:t>
            </a:r>
          </a:p>
        </p:txBody>
      </p:sp>
      <p:sp>
        <p:nvSpPr>
          <p:cNvPr id="7" name="CuadroTexto 6">
            <a:extLst>
              <a:ext uri="{FF2B5EF4-FFF2-40B4-BE49-F238E27FC236}">
                <a16:creationId xmlns:a16="http://schemas.microsoft.com/office/drawing/2014/main" id="{823C9D16-6458-8942-B59A-AA146C9A7D6C}"/>
              </a:ext>
            </a:extLst>
          </p:cNvPr>
          <p:cNvSpPr txBox="1"/>
          <p:nvPr/>
        </p:nvSpPr>
        <p:spPr>
          <a:xfrm>
            <a:off x="1089437" y="1478446"/>
            <a:ext cx="2264466"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S" sz="1400" dirty="0">
                <a:solidFill>
                  <a:schemeClr val="lt1"/>
                </a:solidFill>
                <a:latin typeface="Arial" panose="020B0604020202020204" pitchFamily="34" charset="0"/>
                <a:cs typeface="Arial" panose="020B0604020202020204" pitchFamily="34" charset="0"/>
              </a:rPr>
              <a:t>Su madre es de origen ruso </a:t>
            </a:r>
          </a:p>
        </p:txBody>
      </p:sp>
      <p:sp>
        <p:nvSpPr>
          <p:cNvPr id="8" name="CuadroTexto 7">
            <a:extLst>
              <a:ext uri="{FF2B5EF4-FFF2-40B4-BE49-F238E27FC236}">
                <a16:creationId xmlns:a16="http://schemas.microsoft.com/office/drawing/2014/main" id="{44CF8865-64A5-5D4A-B7B6-DC799A10C54F}"/>
              </a:ext>
            </a:extLst>
          </p:cNvPr>
          <p:cNvSpPr txBox="1"/>
          <p:nvPr/>
        </p:nvSpPr>
        <p:spPr>
          <a:xfrm>
            <a:off x="1089437" y="2864954"/>
            <a:ext cx="2264466"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S" sz="1400" dirty="0">
                <a:solidFill>
                  <a:schemeClr val="lt1"/>
                </a:solidFill>
                <a:latin typeface="Arial" panose="020B0604020202020204" pitchFamily="34" charset="0"/>
                <a:cs typeface="Arial" panose="020B0604020202020204" pitchFamily="34" charset="0"/>
              </a:rPr>
              <a:t>Su </a:t>
            </a:r>
            <a:r>
              <a:rPr lang="es-ES" sz="1400" dirty="0">
                <a:latin typeface="Arial" panose="020B0604020202020204" pitchFamily="34" charset="0"/>
                <a:cs typeface="Arial" panose="020B0604020202020204" pitchFamily="34" charset="0"/>
              </a:rPr>
              <a:t>padre de origen Español, Mallorquín.</a:t>
            </a:r>
            <a:endParaRPr lang="es-ES" sz="1400" dirty="0">
              <a:solidFill>
                <a:schemeClr val="lt1"/>
              </a:solidFill>
              <a:latin typeface="Arial" panose="020B0604020202020204" pitchFamily="34" charset="0"/>
              <a:cs typeface="Arial" panose="020B0604020202020204" pitchFamily="34" charset="0"/>
            </a:endParaRPr>
          </a:p>
        </p:txBody>
      </p:sp>
      <p:cxnSp>
        <p:nvCxnSpPr>
          <p:cNvPr id="10" name="Conector curvado 9">
            <a:extLst>
              <a:ext uri="{FF2B5EF4-FFF2-40B4-BE49-F238E27FC236}">
                <a16:creationId xmlns:a16="http://schemas.microsoft.com/office/drawing/2014/main" id="{3E2D7088-6411-EA4E-B1B0-29B160CFEA8A}"/>
              </a:ext>
            </a:extLst>
          </p:cNvPr>
          <p:cNvCxnSpPr>
            <a:cxnSpLocks/>
          </p:cNvCxnSpPr>
          <p:nvPr/>
        </p:nvCxnSpPr>
        <p:spPr>
          <a:xfrm rot="10800000">
            <a:off x="3458817" y="1550505"/>
            <a:ext cx="870778" cy="636813"/>
          </a:xfrm>
          <a:prstGeom prst="curvedConnector3">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Conector curvado 13">
            <a:extLst>
              <a:ext uri="{FF2B5EF4-FFF2-40B4-BE49-F238E27FC236}">
                <a16:creationId xmlns:a16="http://schemas.microsoft.com/office/drawing/2014/main" id="{5E00CBCB-3E5F-B846-85BB-AFD4B6D1BB78}"/>
              </a:ext>
            </a:extLst>
          </p:cNvPr>
          <p:cNvCxnSpPr>
            <a:cxnSpLocks/>
          </p:cNvCxnSpPr>
          <p:nvPr/>
        </p:nvCxnSpPr>
        <p:spPr>
          <a:xfrm rot="10800000" flipV="1">
            <a:off x="3440385" y="2694920"/>
            <a:ext cx="889210" cy="451172"/>
          </a:xfrm>
          <a:prstGeom prst="curvedConnector3">
            <a:avLst>
              <a:gd name="adj1" fmla="val 50000"/>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1" name="Imagen 20">
            <a:extLst>
              <a:ext uri="{FF2B5EF4-FFF2-40B4-BE49-F238E27FC236}">
                <a16:creationId xmlns:a16="http://schemas.microsoft.com/office/drawing/2014/main" id="{C5CB1CAC-4F3A-1E44-86B1-2AFE08FFE3CA}"/>
              </a:ext>
            </a:extLst>
          </p:cNvPr>
          <p:cNvPicPr>
            <a:picLocks noChangeAspect="1"/>
          </p:cNvPicPr>
          <p:nvPr/>
        </p:nvPicPr>
        <p:blipFill>
          <a:blip r:embed="rId3">
            <a:extLst>
              <a:ext uri="{BEBA8EAE-BF5A-486C-A8C5-ECC9F3942E4B}">
                <a14:imgProps xmlns:a14="http://schemas.microsoft.com/office/drawing/2010/main">
                  <a14:imgLayer>
                    <a14:imgEffect>
                      <a14:backgroundRemoval t="10000" b="90000" l="10000" r="90000">
                        <a14:foregroundMark x1="27750" y1="53500" x2="71250" y2="52667"/>
                        <a14:foregroundMark x1="66250" y1="57167" x2="66750" y2="56333"/>
                        <a14:foregroundMark x1="66750" y1="56167" x2="67250" y2="59167"/>
                        <a14:foregroundMark x1="74125" y1="53667" x2="74125" y2="53667"/>
                      </a14:backgroundRemoval>
                    </a14:imgEffect>
                  </a14:imgLayer>
                </a14:imgProps>
              </a:ext>
              <a:ext uri="{28A0092B-C50C-407E-A947-70E740481C1C}">
                <a14:useLocalDpi xmlns:a14="http://schemas.microsoft.com/office/drawing/2010/main" val="0"/>
              </a:ext>
            </a:extLst>
          </a:blip>
          <a:stretch>
            <a:fillRect/>
          </a:stretch>
        </p:blipFill>
        <p:spPr>
          <a:xfrm>
            <a:off x="525737" y="1590969"/>
            <a:ext cx="2213113" cy="1659835"/>
          </a:xfrm>
          <a:prstGeom prst="rect">
            <a:avLst/>
          </a:prstGeom>
        </p:spPr>
      </p:pic>
      <p:sp>
        <p:nvSpPr>
          <p:cNvPr id="22" name="CuadroTexto 21">
            <a:extLst>
              <a:ext uri="{FF2B5EF4-FFF2-40B4-BE49-F238E27FC236}">
                <a16:creationId xmlns:a16="http://schemas.microsoft.com/office/drawing/2014/main" id="{ADDC3BBC-CF28-4946-9702-E3EF1104B546}"/>
              </a:ext>
            </a:extLst>
          </p:cNvPr>
          <p:cNvSpPr txBox="1"/>
          <p:nvPr/>
        </p:nvSpPr>
        <p:spPr>
          <a:xfrm>
            <a:off x="2493618" y="3545783"/>
            <a:ext cx="2068097"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s-ES" sz="1200" dirty="0">
                <a:latin typeface="Arial" panose="020B0604020202020204" pitchFamily="34" charset="0"/>
                <a:cs typeface="Arial" panose="020B0604020202020204" pitchFamily="34" charset="0"/>
              </a:rPr>
              <a:t>Estudio una carrera de literatura</a:t>
            </a:r>
          </a:p>
        </p:txBody>
      </p:sp>
      <p:sp>
        <p:nvSpPr>
          <p:cNvPr id="23" name="CuadroTexto 22">
            <a:extLst>
              <a:ext uri="{FF2B5EF4-FFF2-40B4-BE49-F238E27FC236}">
                <a16:creationId xmlns:a16="http://schemas.microsoft.com/office/drawing/2014/main" id="{45D8F0A0-4F77-644A-B335-6ABB7505BB15}"/>
              </a:ext>
            </a:extLst>
          </p:cNvPr>
          <p:cNvSpPr txBox="1"/>
          <p:nvPr/>
        </p:nvSpPr>
        <p:spPr>
          <a:xfrm>
            <a:off x="2738850" y="4283765"/>
            <a:ext cx="1733758"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s-ES" sz="1200" dirty="0">
                <a:latin typeface="Arial" panose="020B0604020202020204" pitchFamily="34" charset="0"/>
                <a:cs typeface="Arial" panose="020B0604020202020204" pitchFamily="34" charset="0"/>
              </a:rPr>
              <a:t>1961-1964, hizo estudios de arte en Yale </a:t>
            </a:r>
          </a:p>
        </p:txBody>
      </p:sp>
      <p:sp>
        <p:nvSpPr>
          <p:cNvPr id="24" name="CuadroTexto 23">
            <a:extLst>
              <a:ext uri="{FF2B5EF4-FFF2-40B4-BE49-F238E27FC236}">
                <a16:creationId xmlns:a16="http://schemas.microsoft.com/office/drawing/2014/main" id="{72D10B8F-77B2-0948-A38F-784F78BA574A}"/>
              </a:ext>
            </a:extLst>
          </p:cNvPr>
          <p:cNvSpPr txBox="1"/>
          <p:nvPr/>
        </p:nvSpPr>
        <p:spPr>
          <a:xfrm>
            <a:off x="1089437" y="4124739"/>
            <a:ext cx="1404181" cy="60016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s-ES" sz="1100" dirty="0">
                <a:latin typeface="Arial" panose="020B0604020202020204" pitchFamily="34" charset="0"/>
                <a:cs typeface="Arial" panose="020B0604020202020204" pitchFamily="34" charset="0"/>
              </a:rPr>
              <a:t>Trabajo en la Acerería, en la costa oeste.</a:t>
            </a:r>
          </a:p>
        </p:txBody>
      </p:sp>
      <p:sp>
        <p:nvSpPr>
          <p:cNvPr id="25" name="Flecha derecha 24">
            <a:extLst>
              <a:ext uri="{FF2B5EF4-FFF2-40B4-BE49-F238E27FC236}">
                <a16:creationId xmlns:a16="http://schemas.microsoft.com/office/drawing/2014/main" id="{710CAB09-1F8F-354B-97CD-1E36BA0905CF}"/>
              </a:ext>
            </a:extLst>
          </p:cNvPr>
          <p:cNvSpPr/>
          <p:nvPr/>
        </p:nvSpPr>
        <p:spPr>
          <a:xfrm rot="5400000">
            <a:off x="2095776" y="4956771"/>
            <a:ext cx="795683" cy="56653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26" name="CuadroTexto 25">
            <a:extLst>
              <a:ext uri="{FF2B5EF4-FFF2-40B4-BE49-F238E27FC236}">
                <a16:creationId xmlns:a16="http://schemas.microsoft.com/office/drawing/2014/main" id="{F00049A9-17C4-A24C-A766-3C82E773E6C1}"/>
              </a:ext>
            </a:extLst>
          </p:cNvPr>
          <p:cNvSpPr txBox="1"/>
          <p:nvPr/>
        </p:nvSpPr>
        <p:spPr>
          <a:xfrm>
            <a:off x="1303406" y="5795233"/>
            <a:ext cx="3021495" cy="369332"/>
          </a:xfrm>
          <a:prstGeom prst="rect">
            <a:avLst/>
          </a:prstGeom>
          <a:noFill/>
        </p:spPr>
        <p:txBody>
          <a:bodyPr wrap="square" rtlCol="0">
            <a:spAutoFit/>
          </a:bodyPr>
          <a:lstStyle/>
          <a:p>
            <a:r>
              <a:rPr lang="es-ES" dirty="0"/>
              <a:t>ESCULTOR MINIMALISTA </a:t>
            </a:r>
          </a:p>
        </p:txBody>
      </p:sp>
      <p:sp>
        <p:nvSpPr>
          <p:cNvPr id="27" name="CuadroTexto 26">
            <a:extLst>
              <a:ext uri="{FF2B5EF4-FFF2-40B4-BE49-F238E27FC236}">
                <a16:creationId xmlns:a16="http://schemas.microsoft.com/office/drawing/2014/main" id="{322B255D-BD1D-1447-B4B4-B3D2F7BCEDBC}"/>
              </a:ext>
            </a:extLst>
          </p:cNvPr>
          <p:cNvSpPr txBox="1"/>
          <p:nvPr/>
        </p:nvSpPr>
        <p:spPr>
          <a:xfrm>
            <a:off x="8635263" y="2433310"/>
            <a:ext cx="2780381" cy="30777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ES" sz="1400" dirty="0">
                <a:latin typeface="Arial" panose="020B0604020202020204" pitchFamily="34" charset="0"/>
                <a:cs typeface="Arial" panose="020B0604020202020204" pitchFamily="34" charset="0"/>
              </a:rPr>
              <a:t>Artista importante en el siglo XX</a:t>
            </a:r>
          </a:p>
        </p:txBody>
      </p:sp>
      <p:sp>
        <p:nvSpPr>
          <p:cNvPr id="28" name="CuadroTexto 27">
            <a:extLst>
              <a:ext uri="{FF2B5EF4-FFF2-40B4-BE49-F238E27FC236}">
                <a16:creationId xmlns:a16="http://schemas.microsoft.com/office/drawing/2014/main" id="{CB4C3320-675C-954E-94E7-0F278FACAA18}"/>
              </a:ext>
            </a:extLst>
          </p:cNvPr>
          <p:cNvSpPr txBox="1"/>
          <p:nvPr/>
        </p:nvSpPr>
        <p:spPr>
          <a:xfrm>
            <a:off x="10502809" y="4240155"/>
            <a:ext cx="114981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TEORÍA </a:t>
            </a:r>
          </a:p>
        </p:txBody>
      </p:sp>
      <p:sp>
        <p:nvSpPr>
          <p:cNvPr id="29" name="CuadroTexto 28">
            <a:extLst>
              <a:ext uri="{FF2B5EF4-FFF2-40B4-BE49-F238E27FC236}">
                <a16:creationId xmlns:a16="http://schemas.microsoft.com/office/drawing/2014/main" id="{8D6A5039-051B-EF4E-9E3A-A69BDD6B1EAA}"/>
              </a:ext>
            </a:extLst>
          </p:cNvPr>
          <p:cNvSpPr txBox="1"/>
          <p:nvPr/>
        </p:nvSpPr>
        <p:spPr>
          <a:xfrm>
            <a:off x="8014805" y="3484228"/>
            <a:ext cx="17780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sz="1400" dirty="0">
                <a:latin typeface="Arial" panose="020B0604020202020204" pitchFamily="34" charset="0"/>
                <a:cs typeface="Arial" panose="020B0604020202020204" pitchFamily="34" charset="0"/>
              </a:rPr>
              <a:t>TRABAJO CON EL ACERO</a:t>
            </a:r>
          </a:p>
        </p:txBody>
      </p:sp>
      <p:cxnSp>
        <p:nvCxnSpPr>
          <p:cNvPr id="31" name="Conector recto de flecha 30">
            <a:extLst>
              <a:ext uri="{FF2B5EF4-FFF2-40B4-BE49-F238E27FC236}">
                <a16:creationId xmlns:a16="http://schemas.microsoft.com/office/drawing/2014/main" id="{A59D1064-803D-DA44-8FA3-7BE842F527FD}"/>
              </a:ext>
            </a:extLst>
          </p:cNvPr>
          <p:cNvCxnSpPr>
            <a:cxnSpLocks/>
          </p:cNvCxnSpPr>
          <p:nvPr/>
        </p:nvCxnSpPr>
        <p:spPr>
          <a:xfrm>
            <a:off x="10058263" y="2888504"/>
            <a:ext cx="795268" cy="1236235"/>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2" name="Conector recto de flecha 31">
            <a:extLst>
              <a:ext uri="{FF2B5EF4-FFF2-40B4-BE49-F238E27FC236}">
                <a16:creationId xmlns:a16="http://schemas.microsoft.com/office/drawing/2014/main" id="{7FCC95A4-9E14-994A-A2BB-D10D377D178C}"/>
              </a:ext>
            </a:extLst>
          </p:cNvPr>
          <p:cNvCxnSpPr>
            <a:cxnSpLocks/>
          </p:cNvCxnSpPr>
          <p:nvPr/>
        </p:nvCxnSpPr>
        <p:spPr>
          <a:xfrm flipH="1">
            <a:off x="8990497" y="2864954"/>
            <a:ext cx="1067766" cy="52322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47787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F6D5C-FBFD-2A4F-8136-21F9AE18CA7D}"/>
              </a:ext>
            </a:extLst>
          </p:cNvPr>
          <p:cNvSpPr>
            <a:spLocks noGrp="1"/>
          </p:cNvSpPr>
          <p:nvPr>
            <p:ph type="title"/>
          </p:nvPr>
        </p:nvSpPr>
        <p:spPr/>
        <p:txBody>
          <a:bodyPr/>
          <a:lstStyle/>
          <a:p>
            <a:pPr algn="ctr"/>
            <a:r>
              <a:rPr lang="es-ES" b="1" dirty="0" err="1">
                <a:latin typeface="Arial" panose="020B0604020202020204" pitchFamily="34" charset="0"/>
                <a:ea typeface="Apple Color Emoji" pitchFamily="2" charset="0"/>
                <a:cs typeface="Arial" panose="020B0604020202020204" pitchFamily="34" charset="0"/>
              </a:rPr>
              <a:t>Tilted</a:t>
            </a:r>
            <a:r>
              <a:rPr lang="es-ES" b="1" dirty="0">
                <a:latin typeface="Arial" panose="020B0604020202020204" pitchFamily="34" charset="0"/>
                <a:ea typeface="Apple Color Emoji" pitchFamily="2" charset="0"/>
                <a:cs typeface="Arial" panose="020B0604020202020204" pitchFamily="34" charset="0"/>
              </a:rPr>
              <a:t> </a:t>
            </a:r>
            <a:r>
              <a:rPr lang="es-ES" b="1" dirty="0" err="1">
                <a:latin typeface="Arial" panose="020B0604020202020204" pitchFamily="34" charset="0"/>
                <a:ea typeface="Apple Color Emoji" pitchFamily="2" charset="0"/>
                <a:cs typeface="Arial" panose="020B0604020202020204" pitchFamily="34" charset="0"/>
              </a:rPr>
              <a:t>arc</a:t>
            </a:r>
            <a:r>
              <a:rPr lang="es-ES" b="1" dirty="0">
                <a:latin typeface="Arial" panose="020B0604020202020204" pitchFamily="34" charset="0"/>
                <a:ea typeface="Apple Color Emoji" pitchFamily="2" charset="0"/>
                <a:cs typeface="Arial" panose="020B0604020202020204" pitchFamily="34" charset="0"/>
              </a:rPr>
              <a:t>. 1981.  (Arco inclinado)</a:t>
            </a:r>
          </a:p>
        </p:txBody>
      </p:sp>
      <p:pic>
        <p:nvPicPr>
          <p:cNvPr id="5" name="Marcador de contenido 4">
            <a:extLst>
              <a:ext uri="{FF2B5EF4-FFF2-40B4-BE49-F238E27FC236}">
                <a16:creationId xmlns:a16="http://schemas.microsoft.com/office/drawing/2014/main" id="{8D53B966-AE1E-014A-A426-04AF53B37E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3915" y="1428750"/>
            <a:ext cx="4821425" cy="3397250"/>
          </a:xfrm>
        </p:spPr>
      </p:pic>
      <p:sp>
        <p:nvSpPr>
          <p:cNvPr id="6" name="CuadroTexto 5">
            <a:extLst>
              <a:ext uri="{FF2B5EF4-FFF2-40B4-BE49-F238E27FC236}">
                <a16:creationId xmlns:a16="http://schemas.microsoft.com/office/drawing/2014/main" id="{CA6B6E16-1B9F-3345-BE64-1CFF6302D571}"/>
              </a:ext>
            </a:extLst>
          </p:cNvPr>
          <p:cNvSpPr txBox="1"/>
          <p:nvPr/>
        </p:nvSpPr>
        <p:spPr>
          <a:xfrm>
            <a:off x="7366000" y="1761067"/>
            <a:ext cx="4216400" cy="3693319"/>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Titulo: </a:t>
            </a:r>
            <a:r>
              <a:rPr lang="es-ES" dirty="0" err="1">
                <a:latin typeface="Arial" panose="020B0604020202020204" pitchFamily="34" charset="0"/>
                <a:cs typeface="Arial" panose="020B0604020202020204" pitchFamily="34" charset="0"/>
              </a:rPr>
              <a:t>Tilted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arc</a:t>
            </a:r>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Año: 1981</a:t>
            </a:r>
          </a:p>
          <a:p>
            <a:r>
              <a:rPr lang="es-ES" dirty="0">
                <a:latin typeface="Arial" panose="020B0604020202020204" pitchFamily="34" charset="0"/>
                <a:cs typeface="Arial" panose="020B0604020202020204" pitchFamily="34" charset="0"/>
              </a:rPr>
              <a:t>Dimensiones: 37 m de largo, 3.7 de altura y 6. 4 metros de espesor. </a:t>
            </a:r>
          </a:p>
          <a:p>
            <a:r>
              <a:rPr lang="es-ES" dirty="0">
                <a:latin typeface="Arial" panose="020B0604020202020204" pitchFamily="34" charset="0"/>
                <a:cs typeface="Arial" panose="020B0604020202020204" pitchFamily="34" charset="0"/>
              </a:rPr>
              <a:t>Materiales: Acero.</a:t>
            </a:r>
          </a:p>
          <a:p>
            <a:r>
              <a:rPr lang="es-ES" dirty="0">
                <a:latin typeface="Arial" panose="020B0604020202020204" pitchFamily="34" charset="0"/>
                <a:cs typeface="Arial" panose="020B0604020202020204" pitchFamily="34" charset="0"/>
              </a:rPr>
              <a:t>Descripción: muro de acero con una curva suavemente marcada, situada en la plaza federal de Nueva York. Votaron para moverlo, ya que los trabajadores de esos edificios no querían rodearla. El artista dijo: “Quitar el trabajo sería destruirlo”, finalmente fue desmontado y cambiado a un parque.</a:t>
            </a:r>
          </a:p>
        </p:txBody>
      </p:sp>
    </p:spTree>
    <p:extLst>
      <p:ext uri="{BB962C8B-B14F-4D97-AF65-F5344CB8AC3E}">
        <p14:creationId xmlns:p14="http://schemas.microsoft.com/office/powerpoint/2010/main" val="600559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F6D5C-FBFD-2A4F-8136-21F9AE18CA7D}"/>
              </a:ext>
            </a:extLst>
          </p:cNvPr>
          <p:cNvSpPr>
            <a:spLocks noGrp="1"/>
          </p:cNvSpPr>
          <p:nvPr>
            <p:ph type="title"/>
          </p:nvPr>
        </p:nvSpPr>
        <p:spPr/>
        <p:txBody>
          <a:bodyPr/>
          <a:lstStyle/>
          <a:p>
            <a:pPr algn="ctr"/>
            <a:r>
              <a:rPr lang="es-ES" b="1" dirty="0" err="1">
                <a:latin typeface="Arial" panose="020B0604020202020204" pitchFamily="34" charset="0"/>
                <a:ea typeface="Apple Color Emoji" pitchFamily="2" charset="0"/>
                <a:cs typeface="Arial" panose="020B0604020202020204" pitchFamily="34" charset="0"/>
              </a:rPr>
              <a:t>Equal-Parallei</a:t>
            </a:r>
            <a:r>
              <a:rPr lang="es-ES" b="1" dirty="0">
                <a:latin typeface="Arial" panose="020B0604020202020204" pitchFamily="34" charset="0"/>
                <a:ea typeface="Apple Color Emoji" pitchFamily="2" charset="0"/>
                <a:cs typeface="Arial" panose="020B0604020202020204" pitchFamily="34" charset="0"/>
              </a:rPr>
              <a:t>- Guernica- </a:t>
            </a:r>
            <a:r>
              <a:rPr lang="es-ES" b="1" dirty="0" err="1">
                <a:latin typeface="Arial" panose="020B0604020202020204" pitchFamily="34" charset="0"/>
                <a:ea typeface="Apple Color Emoji" pitchFamily="2" charset="0"/>
                <a:cs typeface="Arial" panose="020B0604020202020204" pitchFamily="34" charset="0"/>
              </a:rPr>
              <a:t>Bengasi</a:t>
            </a:r>
            <a:r>
              <a:rPr lang="es-ES" b="1" dirty="0">
                <a:latin typeface="Arial" panose="020B0604020202020204" pitchFamily="34" charset="0"/>
                <a:ea typeface="Apple Color Emoji" pitchFamily="2" charset="0"/>
                <a:cs typeface="Arial" panose="020B0604020202020204" pitchFamily="34" charset="0"/>
              </a:rPr>
              <a:t> 2006-2008.</a:t>
            </a:r>
          </a:p>
        </p:txBody>
      </p:sp>
      <p:sp>
        <p:nvSpPr>
          <p:cNvPr id="6" name="CuadroTexto 5">
            <a:extLst>
              <a:ext uri="{FF2B5EF4-FFF2-40B4-BE49-F238E27FC236}">
                <a16:creationId xmlns:a16="http://schemas.microsoft.com/office/drawing/2014/main" id="{CA6B6E16-1B9F-3345-BE64-1CFF6302D571}"/>
              </a:ext>
            </a:extLst>
          </p:cNvPr>
          <p:cNvSpPr txBox="1"/>
          <p:nvPr/>
        </p:nvSpPr>
        <p:spPr>
          <a:xfrm>
            <a:off x="7095543" y="2171700"/>
            <a:ext cx="4216400" cy="2585323"/>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Titulo: </a:t>
            </a:r>
            <a:r>
              <a:rPr lang="es-ES" dirty="0" err="1">
                <a:latin typeface="Arial" panose="020B0604020202020204" pitchFamily="34" charset="0"/>
                <a:cs typeface="Arial" panose="020B0604020202020204" pitchFamily="34" charset="0"/>
              </a:rPr>
              <a:t>Equal</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Parallei</a:t>
            </a:r>
            <a:r>
              <a:rPr lang="es-ES" dirty="0">
                <a:latin typeface="Arial" panose="020B0604020202020204" pitchFamily="34" charset="0"/>
                <a:cs typeface="Arial" panose="020B0604020202020204" pitchFamily="34" charset="0"/>
              </a:rPr>
              <a:t>- Guernica- </a:t>
            </a:r>
            <a:r>
              <a:rPr lang="es-ES" dirty="0" err="1">
                <a:latin typeface="Arial" panose="020B0604020202020204" pitchFamily="34" charset="0"/>
                <a:cs typeface="Arial" panose="020B0604020202020204" pitchFamily="34" charset="0"/>
              </a:rPr>
              <a:t>Bengasi</a:t>
            </a:r>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Año: 2006-2008.</a:t>
            </a:r>
          </a:p>
          <a:p>
            <a:r>
              <a:rPr lang="es-ES" dirty="0">
                <a:latin typeface="Arial" panose="020B0604020202020204" pitchFamily="34" charset="0"/>
                <a:cs typeface="Arial" panose="020B0604020202020204" pitchFamily="34" charset="0"/>
              </a:rPr>
              <a:t>Dimensiones: 36 toneladas.</a:t>
            </a:r>
          </a:p>
          <a:p>
            <a:r>
              <a:rPr lang="es-ES" dirty="0">
                <a:latin typeface="Arial" panose="020B0604020202020204" pitchFamily="34" charset="0"/>
                <a:cs typeface="Arial" panose="020B0604020202020204" pitchFamily="34" charset="0"/>
              </a:rPr>
              <a:t>Materiales: Acero.</a:t>
            </a:r>
          </a:p>
          <a:p>
            <a:r>
              <a:rPr lang="es-ES" dirty="0">
                <a:latin typeface="Arial" panose="020B0604020202020204" pitchFamily="34" charset="0"/>
                <a:cs typeface="Arial" panose="020B0604020202020204" pitchFamily="34" charset="0"/>
              </a:rPr>
              <a:t>Descripción: Está esta expuesta en el Museo Reina Sofía de Madrid, en el que este no es el original, es una replica</a:t>
            </a:r>
            <a:r>
              <a:rPr lang="es-ES" dirty="0"/>
              <a:t>. </a:t>
            </a:r>
          </a:p>
        </p:txBody>
      </p:sp>
      <p:pic>
        <p:nvPicPr>
          <p:cNvPr id="8" name="Marcador de contenido 7">
            <a:extLst>
              <a:ext uri="{FF2B5EF4-FFF2-40B4-BE49-F238E27FC236}">
                <a16:creationId xmlns:a16="http://schemas.microsoft.com/office/drawing/2014/main" id="{11D77272-1ECC-4F4D-A3E2-E2D9DE8E9F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6727" y="2060754"/>
            <a:ext cx="4245473" cy="3819525"/>
          </a:xfrm>
        </p:spPr>
      </p:pic>
    </p:spTree>
    <p:extLst>
      <p:ext uri="{BB962C8B-B14F-4D97-AF65-F5344CB8AC3E}">
        <p14:creationId xmlns:p14="http://schemas.microsoft.com/office/powerpoint/2010/main" val="15558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F6D5C-FBFD-2A4F-8136-21F9AE18CA7D}"/>
              </a:ext>
            </a:extLst>
          </p:cNvPr>
          <p:cNvSpPr>
            <a:spLocks noGrp="1"/>
          </p:cNvSpPr>
          <p:nvPr>
            <p:ph type="title"/>
          </p:nvPr>
        </p:nvSpPr>
        <p:spPr/>
        <p:txBody>
          <a:bodyPr/>
          <a:lstStyle/>
          <a:p>
            <a:pPr algn="ctr"/>
            <a:r>
              <a:rPr lang="es-ES" b="1" dirty="0">
                <a:latin typeface="Arial" panose="020B0604020202020204" pitchFamily="34" charset="0"/>
                <a:ea typeface="Apple Color Emoji" pitchFamily="2" charset="0"/>
                <a:cs typeface="Arial" panose="020B0604020202020204" pitchFamily="34" charset="0"/>
              </a:rPr>
              <a:t>Snake 1994-1997.  (Serpiente)</a:t>
            </a:r>
          </a:p>
        </p:txBody>
      </p:sp>
      <p:sp>
        <p:nvSpPr>
          <p:cNvPr id="6" name="CuadroTexto 5">
            <a:extLst>
              <a:ext uri="{FF2B5EF4-FFF2-40B4-BE49-F238E27FC236}">
                <a16:creationId xmlns:a16="http://schemas.microsoft.com/office/drawing/2014/main" id="{CA6B6E16-1B9F-3345-BE64-1CFF6302D571}"/>
              </a:ext>
            </a:extLst>
          </p:cNvPr>
          <p:cNvSpPr txBox="1"/>
          <p:nvPr/>
        </p:nvSpPr>
        <p:spPr>
          <a:xfrm>
            <a:off x="7366000" y="1761067"/>
            <a:ext cx="4216400" cy="3416320"/>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Titulo: Snake</a:t>
            </a:r>
          </a:p>
          <a:p>
            <a:r>
              <a:rPr lang="es-ES" dirty="0">
                <a:latin typeface="Arial" panose="020B0604020202020204" pitchFamily="34" charset="0"/>
                <a:cs typeface="Arial" panose="020B0604020202020204" pitchFamily="34" charset="0"/>
              </a:rPr>
              <a:t>Año: 1994-1997</a:t>
            </a:r>
          </a:p>
          <a:p>
            <a:r>
              <a:rPr lang="es-ES" dirty="0">
                <a:latin typeface="Arial" panose="020B0604020202020204" pitchFamily="34" charset="0"/>
                <a:cs typeface="Arial" panose="020B0604020202020204" pitchFamily="34" charset="0"/>
              </a:rPr>
              <a:t>Dimensiones:</a:t>
            </a:r>
          </a:p>
          <a:p>
            <a:r>
              <a:rPr lang="es-ES" dirty="0">
                <a:latin typeface="Arial" panose="020B0604020202020204" pitchFamily="34" charset="0"/>
                <a:cs typeface="Arial" panose="020B0604020202020204" pitchFamily="34" charset="0"/>
              </a:rPr>
              <a:t>Materiales: Acero.</a:t>
            </a:r>
          </a:p>
          <a:p>
            <a:r>
              <a:rPr lang="es-ES" dirty="0">
                <a:latin typeface="Arial" panose="020B0604020202020204" pitchFamily="34" charset="0"/>
                <a:cs typeface="Arial" panose="020B0604020202020204" pitchFamily="34" charset="0"/>
              </a:rPr>
              <a:t>Descripción: Son tres planchas de acero paginables. Estas las creo específicamente junto a otras piezas para la inauguración del Guggenheim en Bilbao, convirtiéndose en una exposición permanente. Esta pertenece junto a siete piezas más a </a:t>
            </a:r>
            <a:r>
              <a:rPr lang="es-ES" i="1" dirty="0">
                <a:latin typeface="Arial" panose="020B0604020202020204" pitchFamily="34" charset="0"/>
                <a:cs typeface="Arial" panose="020B0604020202020204" pitchFamily="34" charset="0"/>
              </a:rPr>
              <a:t>la Materia del tiempo.</a:t>
            </a:r>
          </a:p>
        </p:txBody>
      </p:sp>
      <p:pic>
        <p:nvPicPr>
          <p:cNvPr id="8" name="Marcador de contenido 7">
            <a:extLst>
              <a:ext uri="{FF2B5EF4-FFF2-40B4-BE49-F238E27FC236}">
                <a16:creationId xmlns:a16="http://schemas.microsoft.com/office/drawing/2014/main" id="{C8F9E741-621F-6D48-BE35-D7FC5AAAE2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0857" y="1642533"/>
            <a:ext cx="4116551" cy="3581400"/>
          </a:xfrm>
        </p:spPr>
      </p:pic>
    </p:spTree>
    <p:extLst>
      <p:ext uri="{BB962C8B-B14F-4D97-AF65-F5344CB8AC3E}">
        <p14:creationId xmlns:p14="http://schemas.microsoft.com/office/powerpoint/2010/main" val="850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F6D5C-FBFD-2A4F-8136-21F9AE18CA7D}"/>
              </a:ext>
            </a:extLst>
          </p:cNvPr>
          <p:cNvSpPr>
            <a:spLocks noGrp="1"/>
          </p:cNvSpPr>
          <p:nvPr>
            <p:ph type="title"/>
          </p:nvPr>
        </p:nvSpPr>
        <p:spPr/>
        <p:txBody>
          <a:bodyPr/>
          <a:lstStyle/>
          <a:p>
            <a:pPr algn="ctr"/>
            <a:r>
              <a:rPr lang="es-ES" b="1" dirty="0">
                <a:latin typeface="Arial" panose="020B0604020202020204" pitchFamily="34" charset="0"/>
                <a:ea typeface="Apple Color Emoji" pitchFamily="2" charset="0"/>
                <a:cs typeface="Arial" panose="020B0604020202020204" pitchFamily="34" charset="0"/>
              </a:rPr>
              <a:t>La materia del tiempo 2005 </a:t>
            </a:r>
          </a:p>
        </p:txBody>
      </p:sp>
      <p:sp>
        <p:nvSpPr>
          <p:cNvPr id="6" name="CuadroTexto 5">
            <a:extLst>
              <a:ext uri="{FF2B5EF4-FFF2-40B4-BE49-F238E27FC236}">
                <a16:creationId xmlns:a16="http://schemas.microsoft.com/office/drawing/2014/main" id="{CA6B6E16-1B9F-3345-BE64-1CFF6302D571}"/>
              </a:ext>
            </a:extLst>
          </p:cNvPr>
          <p:cNvSpPr txBox="1"/>
          <p:nvPr/>
        </p:nvSpPr>
        <p:spPr>
          <a:xfrm>
            <a:off x="7366000" y="1761067"/>
            <a:ext cx="4216400" cy="2031325"/>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Titulo: la materia del tiempo. </a:t>
            </a:r>
          </a:p>
          <a:p>
            <a:r>
              <a:rPr lang="es-ES" dirty="0">
                <a:latin typeface="Arial" panose="020B0604020202020204" pitchFamily="34" charset="0"/>
                <a:cs typeface="Arial" panose="020B0604020202020204" pitchFamily="34" charset="0"/>
              </a:rPr>
              <a:t>Año: 2005</a:t>
            </a:r>
          </a:p>
          <a:p>
            <a:r>
              <a:rPr lang="es-ES" dirty="0">
                <a:latin typeface="Arial" panose="020B0604020202020204" pitchFamily="34" charset="0"/>
                <a:cs typeface="Arial" panose="020B0604020202020204" pitchFamily="34" charset="0"/>
              </a:rPr>
              <a:t>Dimensiones:</a:t>
            </a:r>
          </a:p>
          <a:p>
            <a:r>
              <a:rPr lang="es-ES" dirty="0">
                <a:latin typeface="Arial" panose="020B0604020202020204" pitchFamily="34" charset="0"/>
                <a:cs typeface="Arial" panose="020B0604020202020204" pitchFamily="34" charset="0"/>
              </a:rPr>
              <a:t>Materiales: Acero.</a:t>
            </a:r>
          </a:p>
          <a:p>
            <a:r>
              <a:rPr lang="es-ES" dirty="0">
                <a:latin typeface="Arial" panose="020B0604020202020204" pitchFamily="34" charset="0"/>
                <a:cs typeface="Arial" panose="020B0604020202020204" pitchFamily="34" charset="0"/>
              </a:rPr>
              <a:t>Descripción: En esta exposición hay siete esculturas del mismo tema pero diferentes.</a:t>
            </a:r>
            <a:endParaRPr lang="es-ES" i="1" dirty="0">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F7A2A37E-3638-C244-9361-0D4935D75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467" y="3045883"/>
            <a:ext cx="3892721" cy="3386667"/>
          </a:xfrm>
          <a:prstGeom prst="rect">
            <a:avLst/>
          </a:prstGeom>
        </p:spPr>
      </p:pic>
      <p:pic>
        <p:nvPicPr>
          <p:cNvPr id="7" name="Marcador de contenido 6">
            <a:extLst>
              <a:ext uri="{FF2B5EF4-FFF2-40B4-BE49-F238E27FC236}">
                <a16:creationId xmlns:a16="http://schemas.microsoft.com/office/drawing/2014/main" id="{E065AA98-FC8F-E546-8D6B-50B87ADC36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428750"/>
            <a:ext cx="3585829" cy="2825198"/>
          </a:xfrm>
        </p:spPr>
      </p:pic>
    </p:spTree>
    <p:extLst>
      <p:ext uri="{BB962C8B-B14F-4D97-AF65-F5344CB8AC3E}">
        <p14:creationId xmlns:p14="http://schemas.microsoft.com/office/powerpoint/2010/main" val="196719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F6D5C-FBFD-2A4F-8136-21F9AE18CA7D}"/>
              </a:ext>
            </a:extLst>
          </p:cNvPr>
          <p:cNvSpPr>
            <a:spLocks noGrp="1"/>
          </p:cNvSpPr>
          <p:nvPr>
            <p:ph type="title"/>
          </p:nvPr>
        </p:nvSpPr>
        <p:spPr/>
        <p:txBody>
          <a:bodyPr/>
          <a:lstStyle/>
          <a:p>
            <a:pPr algn="ctr"/>
            <a:r>
              <a:rPr lang="es-ES" b="1" dirty="0">
                <a:latin typeface="Arial" panose="020B0604020202020204" pitchFamily="34" charset="0"/>
                <a:ea typeface="Apple Color Emoji" pitchFamily="2" charset="0"/>
                <a:cs typeface="Arial" panose="020B0604020202020204" pitchFamily="34" charset="0"/>
              </a:rPr>
              <a:t>Charlie Brown 2000.</a:t>
            </a:r>
          </a:p>
        </p:txBody>
      </p:sp>
      <p:sp>
        <p:nvSpPr>
          <p:cNvPr id="6" name="CuadroTexto 5">
            <a:extLst>
              <a:ext uri="{FF2B5EF4-FFF2-40B4-BE49-F238E27FC236}">
                <a16:creationId xmlns:a16="http://schemas.microsoft.com/office/drawing/2014/main" id="{CA6B6E16-1B9F-3345-BE64-1CFF6302D571}"/>
              </a:ext>
            </a:extLst>
          </p:cNvPr>
          <p:cNvSpPr txBox="1"/>
          <p:nvPr/>
        </p:nvSpPr>
        <p:spPr>
          <a:xfrm>
            <a:off x="7366000" y="1761067"/>
            <a:ext cx="4216400" cy="2585323"/>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Titulo: Charlie Brown</a:t>
            </a:r>
          </a:p>
          <a:p>
            <a:r>
              <a:rPr lang="es-ES" dirty="0">
                <a:latin typeface="Arial" panose="020B0604020202020204" pitchFamily="34" charset="0"/>
                <a:cs typeface="Arial" panose="020B0604020202020204" pitchFamily="34" charset="0"/>
              </a:rPr>
              <a:t>Año: 2000</a:t>
            </a:r>
          </a:p>
          <a:p>
            <a:r>
              <a:rPr lang="es-ES" dirty="0">
                <a:latin typeface="Arial" panose="020B0604020202020204" pitchFamily="34" charset="0"/>
                <a:cs typeface="Arial" panose="020B0604020202020204" pitchFamily="34" charset="0"/>
              </a:rPr>
              <a:t>Dimensiones: 18,288 metros</a:t>
            </a:r>
          </a:p>
          <a:p>
            <a:r>
              <a:rPr lang="es-ES" dirty="0">
                <a:latin typeface="Arial" panose="020B0604020202020204" pitchFamily="34" charset="0"/>
                <a:cs typeface="Arial" panose="020B0604020202020204" pitchFamily="34" charset="0"/>
              </a:rPr>
              <a:t>Materiales: Acero.</a:t>
            </a:r>
          </a:p>
          <a:p>
            <a:r>
              <a:rPr lang="es-ES" dirty="0">
                <a:latin typeface="Arial" panose="020B0604020202020204" pitchFamily="34" charset="0"/>
                <a:cs typeface="Arial" panose="020B0604020202020204" pitchFamily="34" charset="0"/>
              </a:rPr>
              <a:t>Descripción: Esta ubicada en  San Francisco, para conseguir la oxidación los aspersores fueron ordenados inicialmente hacia las cuatro losas que componen la escultura. </a:t>
            </a:r>
            <a:endParaRPr lang="es-ES" i="1" dirty="0">
              <a:latin typeface="Arial" panose="020B0604020202020204" pitchFamily="34" charset="0"/>
              <a:cs typeface="Arial" panose="020B0604020202020204" pitchFamily="34" charset="0"/>
            </a:endParaRPr>
          </a:p>
        </p:txBody>
      </p:sp>
      <p:pic>
        <p:nvPicPr>
          <p:cNvPr id="7" name="Marcador de contenido 6">
            <a:extLst>
              <a:ext uri="{FF2B5EF4-FFF2-40B4-BE49-F238E27FC236}">
                <a16:creationId xmlns:a16="http://schemas.microsoft.com/office/drawing/2014/main" id="{53FDE7BE-C047-8A4F-A754-A3F4E96D79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540027"/>
            <a:ext cx="5368941" cy="3581400"/>
          </a:xfrm>
        </p:spPr>
      </p:pic>
    </p:spTree>
    <p:extLst>
      <p:ext uri="{BB962C8B-B14F-4D97-AF65-F5344CB8AC3E}">
        <p14:creationId xmlns:p14="http://schemas.microsoft.com/office/powerpoint/2010/main" val="883390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F6D5C-FBFD-2A4F-8136-21F9AE18CA7D}"/>
              </a:ext>
            </a:extLst>
          </p:cNvPr>
          <p:cNvSpPr>
            <a:spLocks noGrp="1"/>
          </p:cNvSpPr>
          <p:nvPr>
            <p:ph type="title"/>
          </p:nvPr>
        </p:nvSpPr>
        <p:spPr/>
        <p:txBody>
          <a:bodyPr/>
          <a:lstStyle/>
          <a:p>
            <a:pPr algn="ctr"/>
            <a:r>
              <a:rPr lang="es-ES" b="1" dirty="0">
                <a:latin typeface="Arial" panose="020B0604020202020204" pitchFamily="34" charset="0"/>
                <a:ea typeface="Apple Color Emoji" pitchFamily="2" charset="0"/>
                <a:cs typeface="Arial" panose="020B0604020202020204" pitchFamily="34" charset="0"/>
              </a:rPr>
              <a:t>Stop Bush 2006.</a:t>
            </a:r>
          </a:p>
        </p:txBody>
      </p:sp>
      <p:sp>
        <p:nvSpPr>
          <p:cNvPr id="6" name="CuadroTexto 5">
            <a:extLst>
              <a:ext uri="{FF2B5EF4-FFF2-40B4-BE49-F238E27FC236}">
                <a16:creationId xmlns:a16="http://schemas.microsoft.com/office/drawing/2014/main" id="{CA6B6E16-1B9F-3345-BE64-1CFF6302D571}"/>
              </a:ext>
            </a:extLst>
          </p:cNvPr>
          <p:cNvSpPr txBox="1"/>
          <p:nvPr/>
        </p:nvSpPr>
        <p:spPr>
          <a:xfrm>
            <a:off x="7366000" y="1761067"/>
            <a:ext cx="4216400" cy="2308324"/>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Titulo: Stop Bush</a:t>
            </a:r>
          </a:p>
          <a:p>
            <a:r>
              <a:rPr lang="es-ES" dirty="0">
                <a:latin typeface="Arial" panose="020B0604020202020204" pitchFamily="34" charset="0"/>
                <a:cs typeface="Arial" panose="020B0604020202020204" pitchFamily="34" charset="0"/>
              </a:rPr>
              <a:t>Año: 2006</a:t>
            </a:r>
          </a:p>
          <a:p>
            <a:r>
              <a:rPr lang="es-ES" dirty="0">
                <a:latin typeface="Arial" panose="020B0604020202020204" pitchFamily="34" charset="0"/>
                <a:cs typeface="Arial" panose="020B0604020202020204" pitchFamily="34" charset="0"/>
              </a:rPr>
              <a:t>Materiales: con </a:t>
            </a:r>
            <a:r>
              <a:rPr lang="es-ES" dirty="0" err="1">
                <a:latin typeface="Arial" panose="020B0604020202020204" pitchFamily="34" charset="0"/>
                <a:cs typeface="Arial" panose="020B0604020202020204" pitchFamily="34" charset="0"/>
              </a:rPr>
              <a:t>Crayon</a:t>
            </a:r>
            <a:r>
              <a:rPr lang="es-ES" dirty="0">
                <a:latin typeface="Arial" panose="020B0604020202020204" pitchFamily="34" charset="0"/>
                <a:cs typeface="Arial" panose="020B0604020202020204" pitchFamily="34" charset="0"/>
              </a:rPr>
              <a:t>.</a:t>
            </a:r>
          </a:p>
          <a:p>
            <a:r>
              <a:rPr lang="es-ES" dirty="0">
                <a:latin typeface="Arial" panose="020B0604020202020204" pitchFamily="34" charset="0"/>
                <a:cs typeface="Arial" panose="020B0604020202020204" pitchFamily="34" charset="0"/>
              </a:rPr>
              <a:t>Descripción: Es un dibujo simple de un solo color, de un preso de  Abu Ghraib con el subtitulo </a:t>
            </a:r>
            <a:r>
              <a:rPr lang="es-ES" i="1" dirty="0">
                <a:latin typeface="Arial" panose="020B0604020202020204" pitchFamily="34" charset="0"/>
                <a:cs typeface="Arial" panose="020B0604020202020204" pitchFamily="34" charset="0"/>
              </a:rPr>
              <a:t>STOP BUSH, </a:t>
            </a:r>
            <a:r>
              <a:rPr lang="es-ES" dirty="0">
                <a:latin typeface="Arial" panose="020B0604020202020204" pitchFamily="34" charset="0"/>
                <a:cs typeface="Arial" panose="020B0604020202020204" pitchFamily="34" charset="0"/>
              </a:rPr>
              <a:t>el museo Whitney (Nueva York) lo utilizo en carteles</a:t>
            </a:r>
            <a:r>
              <a:rPr lang="es-ES" dirty="0"/>
              <a:t>.</a:t>
            </a:r>
          </a:p>
        </p:txBody>
      </p:sp>
      <p:pic>
        <p:nvPicPr>
          <p:cNvPr id="8" name="Marcador de contenido 7">
            <a:extLst>
              <a:ext uri="{FF2B5EF4-FFF2-40B4-BE49-F238E27FC236}">
                <a16:creationId xmlns:a16="http://schemas.microsoft.com/office/drawing/2014/main" id="{43F347C9-86E5-0149-98FF-25BCA1F690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4406" y="1603419"/>
            <a:ext cx="5372100" cy="3581400"/>
          </a:xfrm>
        </p:spPr>
      </p:pic>
    </p:spTree>
    <p:extLst>
      <p:ext uri="{BB962C8B-B14F-4D97-AF65-F5344CB8AC3E}">
        <p14:creationId xmlns:p14="http://schemas.microsoft.com/office/powerpoint/2010/main" val="1592053503"/>
      </p:ext>
    </p:extLst>
  </p:cSld>
  <p:clrMapOvr>
    <a:masterClrMapping/>
  </p:clrMapOvr>
</p:sld>
</file>

<file path=ppt/theme/theme1.xml><?xml version="1.0" encoding="utf-8"?>
<a:theme xmlns:a="http://schemas.openxmlformats.org/drawingml/2006/main" name="Recorte">
  <a:themeElements>
    <a:clrScheme name="Recort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{2CC75678-566C-884F-94C1-CB63C2226180}tf10001072</Template>
  <TotalTime>339</TotalTime>
  <Words>948</Words>
  <Application>Microsoft Macintosh PowerPoint</Application>
  <PresentationFormat>Panorámica</PresentationFormat>
  <Paragraphs>122</Paragraphs>
  <Slides>19</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Apple Color Emoji</vt:lpstr>
      <vt:lpstr>Arial</vt:lpstr>
      <vt:lpstr>Arial Black</vt:lpstr>
      <vt:lpstr>Calibri</vt:lpstr>
      <vt:lpstr>Devanagari Sangam MN</vt:lpstr>
      <vt:lpstr>Franklin Gothic Book</vt:lpstr>
      <vt:lpstr>Times New Roman</vt:lpstr>
      <vt:lpstr>Recorte</vt:lpstr>
      <vt:lpstr>RICHARD SERRA Y VERONICA RYAN </vt:lpstr>
      <vt:lpstr>ÍNDICE </vt:lpstr>
      <vt:lpstr>RICHARD SERRA</vt:lpstr>
      <vt:lpstr>Tilted arc. 1981.  (Arco inclinado)</vt:lpstr>
      <vt:lpstr>Equal-Parallei- Guernica- Bengasi 2006-2008.</vt:lpstr>
      <vt:lpstr>Snake 1994-1997.  (Serpiente)</vt:lpstr>
      <vt:lpstr>La materia del tiempo 2005 </vt:lpstr>
      <vt:lpstr>Charlie Brown 2000.</vt:lpstr>
      <vt:lpstr>Stop Bush 2006.</vt:lpstr>
      <vt:lpstr>Cinturones 1960.</vt:lpstr>
      <vt:lpstr>VERONICA RYAN</vt:lpstr>
      <vt:lpstr>Relics in the Pillow of Dreams</vt:lpstr>
      <vt:lpstr>Untitled.</vt:lpstr>
      <vt:lpstr>Loss of Selves, Place and Transformation</vt:lpstr>
      <vt:lpstr>Gravitas Profundis II </vt:lpstr>
      <vt:lpstr>Gravitas Profundis III </vt:lpstr>
      <vt:lpstr>Mango Reliquary.</vt:lpstr>
      <vt:lpstr>Webgrafía.</vt:lpstr>
      <vt:lpstr>Gracias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josu Rodriguez novia</dc:creator>
  <cp:lastModifiedBy>josu Rodriguez novia</cp:lastModifiedBy>
  <cp:revision>29</cp:revision>
  <dcterms:created xsi:type="dcterms:W3CDTF">2020-01-07T12:00:49Z</dcterms:created>
  <dcterms:modified xsi:type="dcterms:W3CDTF">2020-01-07T17:40:47Z</dcterms:modified>
</cp:coreProperties>
</file>